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86" r:id="rId3"/>
    <p:sldId id="282" r:id="rId4"/>
    <p:sldId id="287" r:id="rId5"/>
    <p:sldId id="288" r:id="rId6"/>
    <p:sldId id="281" r:id="rId7"/>
    <p:sldId id="289" r:id="rId8"/>
    <p:sldId id="290" r:id="rId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rtl="0" fontAlgn="base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596"/>
    <a:srgbClr val="00ADFF"/>
    <a:srgbClr val="2CB4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88" autoAdjust="0"/>
    <p:restoredTop sz="94072" autoAdjust="0"/>
  </p:normalViewPr>
  <p:slideViewPr>
    <p:cSldViewPr>
      <p:cViewPr>
        <p:scale>
          <a:sx n="117" d="100"/>
          <a:sy n="117" d="100"/>
        </p:scale>
        <p:origin x="-1980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6" d="100"/>
          <a:sy n="106" d="100"/>
        </p:scale>
        <p:origin x="-315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spcBef>
                <a:spcPct val="50000"/>
              </a:spcBef>
              <a:defRPr sz="120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spcBef>
                <a:spcPct val="50000"/>
              </a:spcBef>
              <a:defRPr sz="120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fld id="{41854293-17AC-45F7-8302-B62A55FCB8F6}" type="datetimeFigureOut">
              <a:rPr lang="en-US"/>
              <a:pPr>
                <a:defRPr/>
              </a:pPr>
              <a:t>9/26/2013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spcBef>
                <a:spcPct val="50000"/>
              </a:spcBef>
              <a:defRPr sz="120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spcBef>
                <a:spcPct val="50000"/>
              </a:spcBef>
              <a:defRPr sz="120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fld id="{7476F609-2D5D-401B-B16A-1C1636AD4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59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aseline="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aseline="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aseline="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aseline="0"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fld id="{0602B6B5-1397-4FBF-8317-FD500E5549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9350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pitchFamily="-65" charset="-128"/>
        <a:cs typeface="ヒラギノ角ゴ Pro W3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pitchFamily="-65" charset="-128"/>
        <a:cs typeface="ヒラギノ角ゴ Pro W3" pitchFamily="-65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pitchFamily="-65" charset="-128"/>
        <a:cs typeface="ヒラギノ角ゴ Pro W3" pitchFamily="-65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pitchFamily="-65" charset="-128"/>
        <a:cs typeface="ヒラギノ角ゴ Pro W3" pitchFamily="-65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8F3869-2B88-4CCE-BF39-B9AAFE164109}" type="slidenum">
              <a:rPr lang="en-GB" smtClean="0">
                <a:latin typeface="Arial" charset="0"/>
                <a:ea typeface="ヒラギノ角ゴ Pro W3"/>
                <a:cs typeface="ヒラギノ角ゴ Pro W3"/>
              </a:rPr>
              <a:pPr/>
              <a:t>0</a:t>
            </a:fld>
            <a:endParaRPr lang="en-GB" smtClean="0"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F12ABB6-3676-492B-9A4A-F0C993A6CE5D}" type="slidenum">
              <a:rPr lang="en-GB" sz="1200" baseline="0"/>
              <a:pPr algn="r" eaLnBrk="0" hangingPunct="0"/>
              <a:t>1</a:t>
            </a:fld>
            <a:endParaRPr lang="en-GB" sz="1200" baseline="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D48491E8-277F-4658-9F3C-F7947E60D197}" type="slidenum">
              <a:rPr lang="en-GB" sz="1200" baseline="0"/>
              <a:pPr algn="r" eaLnBrk="0" hangingPunct="0"/>
              <a:t>2</a:t>
            </a:fld>
            <a:endParaRPr lang="en-GB" sz="1200" baseline="0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 txBox="1">
            <a:spLocks noGrp="1" noChangeArrowheads="1"/>
          </p:cNvSpPr>
          <p:nvPr/>
        </p:nvSpPr>
        <p:spPr bwMode="auto">
          <a:xfrm>
            <a:off x="3885453" y="8686288"/>
            <a:ext cx="2972547" cy="4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CC424237-063B-4E6E-AC1D-88467A144AD5}" type="slidenum">
              <a:rPr lang="en-GB" sz="1200" b="0" baseline="0"/>
              <a:pPr algn="r" eaLnBrk="0" hangingPunct="0"/>
              <a:t>3</a:t>
            </a:fld>
            <a:endParaRPr lang="en-GB" sz="1200" b="0" baseline="0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5719" y="685838"/>
            <a:ext cx="5006564" cy="3429182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8" y="4344607"/>
            <a:ext cx="5028986" cy="4113556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 txBox="1">
            <a:spLocks noGrp="1" noChangeArrowheads="1"/>
          </p:cNvSpPr>
          <p:nvPr/>
        </p:nvSpPr>
        <p:spPr bwMode="auto">
          <a:xfrm>
            <a:off x="3885453" y="8686288"/>
            <a:ext cx="2972547" cy="4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01C62A2-81A9-4F89-9A66-8F11F4F1A9A0}" type="slidenum">
              <a:rPr lang="en-GB" sz="1200" b="0" baseline="0"/>
              <a:pPr algn="r" eaLnBrk="0" hangingPunct="0"/>
              <a:t>4</a:t>
            </a:fld>
            <a:endParaRPr lang="en-GB" sz="1200" b="0" baseline="0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8" y="4344607"/>
            <a:ext cx="5028986" cy="4113556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3C28C32-D7B9-4D54-9B33-17E372F15DC8}" type="slidenum">
              <a:rPr lang="en-GB" sz="1200" baseline="0"/>
              <a:pPr algn="r" eaLnBrk="0" hangingPunct="0"/>
              <a:t>5</a:t>
            </a:fld>
            <a:endParaRPr lang="en-GB" sz="1200" baseline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3C28C32-D7B9-4D54-9B33-17E372F15DC8}" type="slidenum">
              <a:rPr lang="en-GB" sz="1200" baseline="0"/>
              <a:pPr algn="r" eaLnBrk="0" hangingPunct="0"/>
              <a:t>6</a:t>
            </a:fld>
            <a:endParaRPr lang="en-GB" sz="1200" baseline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3C28C32-D7B9-4D54-9B33-17E372F15DC8}" type="slidenum">
              <a:rPr lang="en-GB" sz="1200" baseline="0"/>
              <a:pPr algn="r" eaLnBrk="0" hangingPunct="0"/>
              <a:t>7</a:t>
            </a:fld>
            <a:endParaRPr lang="en-GB" sz="1200" baseline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IB cover2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112838"/>
            <a:ext cx="9144000" cy="574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2538" y="6116638"/>
            <a:ext cx="25606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SIB-logo_landscape.gif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169025"/>
            <a:ext cx="1447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1066800"/>
            <a:ext cx="4251324" cy="2133600"/>
          </a:xfrm>
        </p:spPr>
        <p:txBody>
          <a:bodyPr anchor="t"/>
          <a:lstStyle>
            <a:lvl1pPr>
              <a:defRPr sz="2400" b="1">
                <a:solidFill>
                  <a:srgbClr val="002596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77F17-2576-464C-A217-5F867792340B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7825" y="1222375"/>
            <a:ext cx="1943100" cy="47212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1222375"/>
            <a:ext cx="5676900" cy="47212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6DA0-E9B9-494B-B26B-EA5EB9848484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8525" y="1447799"/>
            <a:ext cx="7772400" cy="85407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898525" y="2662238"/>
            <a:ext cx="7772400" cy="328136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8C54D-7AA4-4DDC-9B13-9E47390DA9D2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7FD49-15AF-4DFC-B34C-95D907D2F848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702C8-3A85-4D36-8586-1A4B7A2D28E7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2662238"/>
            <a:ext cx="3810000" cy="3281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925" y="2662238"/>
            <a:ext cx="3810000" cy="3281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07E20-DD6A-402A-A7A8-98C4DC768EA1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3075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355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6464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6464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EB61E-6954-4B27-913E-1AD91511F902}" type="slidenum">
              <a:rPr lang="en-GB"/>
              <a:pPr>
                <a:defRPr/>
              </a:pPr>
              <a:t>‹#›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A0F34-03E2-411F-B512-F59D24E060AB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2E5A7-1FFC-4D0D-93FC-9ACB8BDEDB91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6287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76287"/>
            <a:ext cx="5111750" cy="52435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38337"/>
            <a:ext cx="3008313" cy="40814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457200" y="1951038"/>
            <a:ext cx="609600" cy="854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44192-0D80-46DE-898A-5ABB2B9FF888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6524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9D312-BED8-4A30-8C69-5E37961F9E39}" type="slidenum">
              <a:rPr lang="en-GB"/>
              <a:pPr>
                <a:defRPr/>
              </a:pPr>
              <a:t>‹#›</a:t>
            </a:fld>
            <a:endParaRPr lang="en-GB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1447800"/>
            <a:ext cx="7772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2662238"/>
            <a:ext cx="7772400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2200" baseline="0">
                <a:solidFill>
                  <a:srgbClr val="00ADFF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defRPr>
            </a:lvl1pPr>
          </a:lstStyle>
          <a:p>
            <a:pPr>
              <a:defRPr/>
            </a:pPr>
            <a:fld id="{1D61DC73-6558-4CFE-9BAF-3B08A5EE49EF}" type="slidenum">
              <a:rPr lang="en-GB"/>
              <a:pPr>
                <a:defRPr/>
              </a:pPr>
              <a:t>‹#›</a:t>
            </a:fld>
            <a:endParaRPr lang="en-GB" sz="1400" dirty="0"/>
          </a:p>
        </p:txBody>
      </p:sp>
      <p:pic>
        <p:nvPicPr>
          <p:cNvPr id="1029" name="Picture 11" descr="log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332538" y="6116638"/>
            <a:ext cx="256063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9" descr="SIB-logo_landscape.gif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457200" y="6169025"/>
            <a:ext cx="1447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8" descr="SIB-swathe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739140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AD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ADFF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ADFF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ADFF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ADFF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rgbClr val="2CB431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rgbClr val="2CB431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rgbClr val="2CB431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rgbClr val="2CB431"/>
          </a:solidFill>
          <a:latin typeface="Arial" pitchFamily="-65" charset="0"/>
          <a:ea typeface="ヒラギノ角ゴ Pro W3" pitchFamily="-65" charset="-128"/>
          <a:cs typeface="ヒラギノ角ゴ Pro W3" pitchFamily="-65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ADFF"/>
        </a:buClr>
        <a:buSzPct val="120000"/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2438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895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3352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3810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3"/>
          <p:cNvSpPr>
            <a:spLocks noGrp="1" noChangeArrowheads="1"/>
          </p:cNvSpPr>
          <p:nvPr>
            <p:ph type="ctrTitle" idx="4294967295"/>
          </p:nvPr>
        </p:nvSpPr>
        <p:spPr>
          <a:xfrm>
            <a:off x="990600" y="1066800"/>
            <a:ext cx="4251325" cy="2133600"/>
          </a:xfrm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en-GB" sz="2500" dirty="0" smtClean="0">
                <a:solidFill>
                  <a:schemeClr val="accent2"/>
                </a:solidFill>
              </a:rPr>
              <a:t>Using Financial Instruments to Support SMEs in Scotland </a:t>
            </a:r>
            <a:br>
              <a:rPr lang="en-GB" sz="2500" dirty="0" smtClean="0">
                <a:solidFill>
                  <a:schemeClr val="accent2"/>
                </a:solidFill>
              </a:rPr>
            </a:br>
            <a:r>
              <a:rPr lang="en-GB" sz="2500" dirty="0" smtClean="0">
                <a:solidFill>
                  <a:schemeClr val="accent2"/>
                </a:solidFill>
              </a:rPr>
              <a:t/>
            </a:r>
            <a:br>
              <a:rPr lang="en-GB" sz="2500" dirty="0" smtClean="0">
                <a:solidFill>
                  <a:schemeClr val="accent2"/>
                </a:solidFill>
              </a:rPr>
            </a:br>
            <a:r>
              <a:rPr lang="en-GB" sz="1800" dirty="0" smtClean="0">
                <a:solidFill>
                  <a:schemeClr val="accent2"/>
                </a:solidFill>
              </a:rPr>
              <a:t>Pat McHugh</a:t>
            </a:r>
            <a:br>
              <a:rPr lang="en-GB" sz="1800" dirty="0" smtClean="0">
                <a:solidFill>
                  <a:schemeClr val="accent2"/>
                </a:solidFill>
              </a:rPr>
            </a:br>
            <a:r>
              <a:rPr lang="en-GB" sz="1800" dirty="0" smtClean="0">
                <a:solidFill>
                  <a:schemeClr val="accent2"/>
                </a:solidFill>
              </a:rPr>
              <a:t>Investment Director</a:t>
            </a:r>
            <a:r>
              <a:rPr lang="en-GB" sz="1600" dirty="0" smtClean="0">
                <a:solidFill>
                  <a:schemeClr val="accent2"/>
                </a:solidFill>
              </a:rPr>
              <a:t/>
            </a:r>
            <a:br>
              <a:rPr lang="en-GB" sz="1600" dirty="0" smtClean="0">
                <a:solidFill>
                  <a:schemeClr val="accent2"/>
                </a:solidFill>
              </a:rPr>
            </a:br>
            <a:endParaRPr lang="en-GB" sz="2500" dirty="0" smtClean="0">
              <a:solidFill>
                <a:schemeClr val="accent2"/>
              </a:solidFill>
            </a:endParaRP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/>
          <a:srcRect t="-882" r="9544"/>
          <a:stretch>
            <a:fillRect/>
          </a:stretch>
        </p:blipFill>
        <p:spPr bwMode="auto">
          <a:xfrm>
            <a:off x="7235825" y="5805488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aseline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sz="2000" i="1" u="sng" smtClean="0">
                <a:solidFill>
                  <a:schemeClr val="accent2"/>
                </a:solidFill>
              </a:rPr>
              <a:t>Scottish Investment Bank – a division of Scottish Enterprise</a:t>
            </a:r>
            <a:r>
              <a:rPr lang="en-GB" sz="1800" i="1" smtClean="0">
                <a:solidFill>
                  <a:schemeClr val="accent2"/>
                </a:solidFill>
              </a:rPr>
              <a:t/>
            </a:r>
            <a:br>
              <a:rPr lang="en-GB" sz="1800" i="1" smtClean="0">
                <a:solidFill>
                  <a:schemeClr val="accent2"/>
                </a:solidFill>
              </a:rPr>
            </a:br>
            <a:endParaRPr lang="en-US" sz="1800" i="1" smtClean="0">
              <a:solidFill>
                <a:schemeClr val="accent2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8525" y="2662238"/>
            <a:ext cx="7058025" cy="3281362"/>
          </a:xfrm>
        </p:spPr>
        <p:txBody>
          <a:bodyPr/>
          <a:lstStyle/>
          <a:p>
            <a:pPr marL="179388" lvl="1" indent="0"/>
            <a:endParaRPr lang="en-GB" sz="1600" smtClean="0">
              <a:solidFill>
                <a:schemeClr val="accent2"/>
              </a:solidFill>
            </a:endParaRPr>
          </a:p>
          <a:p>
            <a:pPr marL="179388" lvl="1" indent="0"/>
            <a:r>
              <a:rPr lang="en-GB" sz="1800" b="1" i="1" smtClean="0">
                <a:solidFill>
                  <a:schemeClr val="accent2"/>
                </a:solidFill>
              </a:rPr>
              <a:t> </a:t>
            </a:r>
            <a:r>
              <a:rPr lang="en-GB" altLang="ja-JP" sz="1600" b="1" i="1" smtClean="0">
                <a:solidFill>
                  <a:srgbClr val="002596"/>
                </a:solidFill>
              </a:rPr>
              <a:t>To support Scotland’s economic development by growing Scotland’s private sector funding market to ensure that both early stage and established SMEs with growth and exporting potential have adequate access to</a:t>
            </a:r>
            <a:r>
              <a:rPr lang="en-GB" altLang="ja-JP" sz="1600" smtClean="0">
                <a:solidFill>
                  <a:srgbClr val="002596"/>
                </a:solidFill>
              </a:rPr>
              <a:t> </a:t>
            </a:r>
            <a:r>
              <a:rPr lang="en-GB" altLang="ja-JP" sz="1600" b="1" i="1" smtClean="0">
                <a:solidFill>
                  <a:srgbClr val="002596"/>
                </a:solidFill>
              </a:rPr>
              <a:t>growth capital</a:t>
            </a:r>
            <a:endParaRPr lang="en-GB" sz="1600" b="1" i="1" smtClean="0">
              <a:solidFill>
                <a:srgbClr val="002596"/>
              </a:solidFill>
            </a:endParaRP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/>
          <a:srcRect t="-882" r="9544"/>
          <a:stretch>
            <a:fillRect/>
          </a:stretch>
        </p:blipFill>
        <p:spPr bwMode="auto">
          <a:xfrm>
            <a:off x="7235825" y="5805488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aseline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i="1" u="sng" smtClean="0">
                <a:solidFill>
                  <a:schemeClr val="accent2"/>
                </a:solidFill>
              </a:rPr>
              <a:t>Develop Scotland’s SME funding market by:</a:t>
            </a:r>
            <a:r>
              <a:rPr lang="en-GB" sz="2000" i="1" smtClean="0">
                <a:solidFill>
                  <a:schemeClr val="accent2"/>
                </a:solidFill>
              </a:rPr>
              <a:t/>
            </a:r>
            <a:br>
              <a:rPr lang="en-GB" sz="2000" i="1" smtClean="0">
                <a:solidFill>
                  <a:schemeClr val="accent2"/>
                </a:solidFill>
              </a:rPr>
            </a:br>
            <a:endParaRPr lang="en-US" sz="2000" i="1" smtClean="0">
              <a:solidFill>
                <a:schemeClr val="accent2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276475"/>
            <a:ext cx="7845425" cy="3570288"/>
          </a:xfrm>
        </p:spPr>
        <p:txBody>
          <a:bodyPr/>
          <a:lstStyle/>
          <a:p>
            <a:pPr lvl="1"/>
            <a:r>
              <a:rPr lang="en-GB" sz="1800" b="1" dirty="0" smtClean="0">
                <a:solidFill>
                  <a:schemeClr val="accent2"/>
                </a:solidFill>
              </a:rPr>
              <a:t>Growing the investor base:</a:t>
            </a:r>
          </a:p>
          <a:p>
            <a:pPr lvl="2"/>
            <a:r>
              <a:rPr lang="en-GB" sz="1600" dirty="0" smtClean="0">
                <a:solidFill>
                  <a:schemeClr val="accent2"/>
                </a:solidFill>
              </a:rPr>
              <a:t>Develop, grow, and professionalise angel syndicates.</a:t>
            </a:r>
          </a:p>
          <a:p>
            <a:pPr lvl="2"/>
            <a:r>
              <a:rPr lang="en-GB" sz="1600" dirty="0" smtClean="0">
                <a:solidFill>
                  <a:schemeClr val="accent2"/>
                </a:solidFill>
              </a:rPr>
              <a:t>Bringing in new private investors, both local and international;</a:t>
            </a:r>
          </a:p>
          <a:p>
            <a:pPr lvl="2"/>
            <a:r>
              <a:rPr lang="en-GB" sz="1600" dirty="0" smtClean="0">
                <a:solidFill>
                  <a:schemeClr val="accent2"/>
                </a:solidFill>
              </a:rPr>
              <a:t>Angels, VCs, </a:t>
            </a:r>
            <a:r>
              <a:rPr lang="en-GB" sz="1600" dirty="0" err="1" smtClean="0">
                <a:solidFill>
                  <a:schemeClr val="accent2"/>
                </a:solidFill>
              </a:rPr>
              <a:t>Corporates</a:t>
            </a:r>
            <a:r>
              <a:rPr lang="en-GB" sz="1600" dirty="0" smtClean="0">
                <a:solidFill>
                  <a:schemeClr val="accent2"/>
                </a:solidFill>
              </a:rPr>
              <a:t>.</a:t>
            </a:r>
          </a:p>
          <a:p>
            <a:pPr lvl="2"/>
            <a:endParaRPr lang="en-GB" sz="1600" dirty="0" smtClean="0">
              <a:solidFill>
                <a:schemeClr val="accent2"/>
              </a:solidFill>
            </a:endParaRPr>
          </a:p>
          <a:p>
            <a:pPr lvl="1"/>
            <a:r>
              <a:rPr lang="en-GB" sz="1800" b="1" i="1" dirty="0" smtClean="0">
                <a:solidFill>
                  <a:schemeClr val="accent2"/>
                </a:solidFill>
              </a:rPr>
              <a:t> </a:t>
            </a:r>
            <a:r>
              <a:rPr lang="en-GB" sz="1800" b="1" dirty="0" smtClean="0">
                <a:solidFill>
                  <a:schemeClr val="accent2"/>
                </a:solidFill>
              </a:rPr>
              <a:t>Increasing the supply of money:</a:t>
            </a:r>
          </a:p>
          <a:p>
            <a:pPr lvl="2"/>
            <a:r>
              <a:rPr lang="en-GB" sz="1600" dirty="0" smtClean="0">
                <a:solidFill>
                  <a:schemeClr val="accent2"/>
                </a:solidFill>
              </a:rPr>
              <a:t>Introducing new investment funds;</a:t>
            </a:r>
          </a:p>
          <a:p>
            <a:pPr lvl="2"/>
            <a:r>
              <a:rPr lang="en-GB" sz="1600" dirty="0" smtClean="0">
                <a:solidFill>
                  <a:schemeClr val="accent2"/>
                </a:solidFill>
              </a:rPr>
              <a:t>Accessing ERDF: £100m for 3 funds (2003-10);</a:t>
            </a:r>
          </a:p>
          <a:p>
            <a:pPr lvl="2"/>
            <a:r>
              <a:rPr lang="en-GB" sz="1600" dirty="0" smtClean="0">
                <a:solidFill>
                  <a:schemeClr val="accent2"/>
                </a:solidFill>
              </a:rPr>
              <a:t>Raise private sector institutional funding</a:t>
            </a:r>
          </a:p>
          <a:p>
            <a:pPr lvl="1"/>
            <a:endParaRPr lang="en-GB" sz="1600" dirty="0" smtClean="0">
              <a:solidFill>
                <a:schemeClr val="accent2"/>
              </a:solidFill>
            </a:endParaRPr>
          </a:p>
          <a:p>
            <a:pPr lvl="1"/>
            <a:r>
              <a:rPr lang="en-GB" sz="1800" b="1" dirty="0" smtClean="0">
                <a:solidFill>
                  <a:schemeClr val="accent2"/>
                </a:solidFill>
              </a:rPr>
              <a:t>Increasing the Demand for Money:</a:t>
            </a:r>
          </a:p>
          <a:p>
            <a:pPr lvl="2" eaLnBrk="1" hangingPunct="1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2"/>
                </a:solidFill>
              </a:rPr>
              <a:t>Providing financial readiness advice to SMEs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 t="-882" r="9544"/>
          <a:stretch>
            <a:fillRect/>
          </a:stretch>
        </p:blipFill>
        <p:spPr bwMode="auto">
          <a:xfrm>
            <a:off x="7235825" y="5805488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="0" baseline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1412875"/>
            <a:ext cx="7772400" cy="854075"/>
          </a:xfrm>
        </p:spPr>
        <p:txBody>
          <a:bodyPr/>
          <a:lstStyle/>
          <a:p>
            <a:pPr eaLnBrk="1" hangingPunct="1"/>
            <a:r>
              <a:rPr lang="en-GB" sz="1800" u="sng" smtClean="0">
                <a:solidFill>
                  <a:schemeClr val="accent2"/>
                </a:solidFill>
              </a:rPr>
              <a:t>Financing innovative SMEs</a:t>
            </a:r>
            <a:r>
              <a:rPr lang="en-GB" sz="2000" i="1" smtClean="0">
                <a:solidFill>
                  <a:schemeClr val="accent2"/>
                </a:solidFill>
              </a:rPr>
              <a:t/>
            </a:r>
            <a:br>
              <a:rPr lang="en-GB" sz="2000" i="1" smtClean="0">
                <a:solidFill>
                  <a:schemeClr val="accent2"/>
                </a:solidFill>
              </a:rPr>
            </a:br>
            <a:endParaRPr lang="en-US" sz="2000" i="1" smtClean="0">
              <a:solidFill>
                <a:schemeClr val="accent2"/>
              </a:solidFill>
            </a:endParaRPr>
          </a:p>
        </p:txBody>
      </p:sp>
      <p:sp>
        <p:nvSpPr>
          <p:cNvPr id="28675" name="Rectangle 6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68313" y="2276475"/>
            <a:ext cx="7991475" cy="3694113"/>
            <a:chOff x="431" y="1905"/>
            <a:chExt cx="5034" cy="2327"/>
          </a:xfrm>
        </p:grpSpPr>
        <p:sp>
          <p:nvSpPr>
            <p:cNvPr id="28682" name="Line 8"/>
            <p:cNvSpPr>
              <a:spLocks noChangeShapeType="1"/>
            </p:cNvSpPr>
            <p:nvPr/>
          </p:nvSpPr>
          <p:spPr bwMode="auto">
            <a:xfrm>
              <a:off x="431" y="3249"/>
              <a:ext cx="5034" cy="0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83" name="Line 9"/>
            <p:cNvSpPr>
              <a:spLocks noChangeShapeType="1"/>
            </p:cNvSpPr>
            <p:nvPr/>
          </p:nvSpPr>
          <p:spPr bwMode="auto">
            <a:xfrm flipV="1">
              <a:off x="431" y="2161"/>
              <a:ext cx="4899" cy="136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84" name="Line 10"/>
            <p:cNvSpPr>
              <a:spLocks noChangeShapeType="1"/>
            </p:cNvSpPr>
            <p:nvPr/>
          </p:nvSpPr>
          <p:spPr bwMode="auto">
            <a:xfrm>
              <a:off x="2134" y="2822"/>
              <a:ext cx="0" cy="817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85" name="Line 11"/>
            <p:cNvSpPr>
              <a:spLocks noChangeShapeType="1"/>
            </p:cNvSpPr>
            <p:nvPr/>
          </p:nvSpPr>
          <p:spPr bwMode="auto">
            <a:xfrm>
              <a:off x="4429" y="1905"/>
              <a:ext cx="0" cy="1769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86" name="Line 12"/>
            <p:cNvSpPr>
              <a:spLocks noChangeShapeType="1"/>
            </p:cNvSpPr>
            <p:nvPr/>
          </p:nvSpPr>
          <p:spPr bwMode="auto">
            <a:xfrm>
              <a:off x="881" y="2990"/>
              <a:ext cx="0" cy="64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8687" name="Line 13"/>
            <p:cNvSpPr>
              <a:spLocks noChangeShapeType="1"/>
            </p:cNvSpPr>
            <p:nvPr/>
          </p:nvSpPr>
          <p:spPr bwMode="auto">
            <a:xfrm>
              <a:off x="3334" y="2389"/>
              <a:ext cx="0" cy="1253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8688" name="Text Box 14"/>
            <p:cNvSpPr txBox="1">
              <a:spLocks noChangeArrowheads="1"/>
            </p:cNvSpPr>
            <p:nvPr/>
          </p:nvSpPr>
          <p:spPr bwMode="auto">
            <a:xfrm>
              <a:off x="638" y="3885"/>
              <a:ext cx="426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400" baseline="0">
                  <a:solidFill>
                    <a:srgbClr val="000066"/>
                  </a:solidFill>
                </a:rPr>
                <a:t>£250k</a:t>
              </a:r>
              <a:endParaRPr lang="en-GB" b="0"/>
            </a:p>
          </p:txBody>
        </p:sp>
        <p:sp>
          <p:nvSpPr>
            <p:cNvPr id="28689" name="Text Box 15"/>
            <p:cNvSpPr txBox="1">
              <a:spLocks noChangeArrowheads="1"/>
            </p:cNvSpPr>
            <p:nvPr/>
          </p:nvSpPr>
          <p:spPr bwMode="auto">
            <a:xfrm>
              <a:off x="1953" y="3886"/>
              <a:ext cx="340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400" baseline="0">
                  <a:solidFill>
                    <a:srgbClr val="000066"/>
                  </a:solidFill>
                </a:rPr>
                <a:t>£1m</a:t>
              </a:r>
            </a:p>
            <a:p>
              <a:endParaRPr lang="en-GB" b="0"/>
            </a:p>
          </p:txBody>
        </p:sp>
        <p:sp>
          <p:nvSpPr>
            <p:cNvPr id="28690" name="Text Box 16"/>
            <p:cNvSpPr txBox="1">
              <a:spLocks noChangeArrowheads="1"/>
            </p:cNvSpPr>
            <p:nvPr/>
          </p:nvSpPr>
          <p:spPr bwMode="auto">
            <a:xfrm>
              <a:off x="3160" y="3878"/>
              <a:ext cx="340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400" baseline="0">
                  <a:solidFill>
                    <a:srgbClr val="000066"/>
                  </a:solidFill>
                </a:rPr>
                <a:t>£2m</a:t>
              </a:r>
              <a:endParaRPr lang="en-GB" b="0"/>
            </a:p>
          </p:txBody>
        </p:sp>
        <p:sp>
          <p:nvSpPr>
            <p:cNvPr id="28691" name="Text Box 17"/>
            <p:cNvSpPr txBox="1">
              <a:spLocks noChangeArrowheads="1"/>
            </p:cNvSpPr>
            <p:nvPr/>
          </p:nvSpPr>
          <p:spPr bwMode="auto">
            <a:xfrm>
              <a:off x="4232" y="3897"/>
              <a:ext cx="340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400" baseline="0">
                  <a:solidFill>
                    <a:srgbClr val="000066"/>
                  </a:solidFill>
                </a:rPr>
                <a:t>£5m</a:t>
              </a:r>
              <a:endParaRPr lang="en-GB" b="0"/>
            </a:p>
          </p:txBody>
        </p:sp>
      </p:grpSp>
      <p:sp>
        <p:nvSpPr>
          <p:cNvPr id="28677" name="Oval 19"/>
          <p:cNvSpPr>
            <a:spLocks noChangeArrowheads="1"/>
          </p:cNvSpPr>
          <p:nvPr/>
        </p:nvSpPr>
        <p:spPr bwMode="auto">
          <a:xfrm>
            <a:off x="0" y="4137025"/>
            <a:ext cx="1331913" cy="1128713"/>
          </a:xfrm>
          <a:prstGeom prst="ellipse">
            <a:avLst/>
          </a:prstGeom>
          <a:solidFill>
            <a:srgbClr val="B7AEFC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GB" sz="1600" baseline="0">
                <a:solidFill>
                  <a:srgbClr val="000066"/>
                </a:solidFill>
              </a:rPr>
              <a:t>Seed</a:t>
            </a:r>
          </a:p>
          <a:p>
            <a:pPr algn="ctr" eaLnBrk="0" hangingPunct="0"/>
            <a:r>
              <a:rPr lang="en-GB" sz="1600" baseline="0">
                <a:solidFill>
                  <a:srgbClr val="000066"/>
                </a:solidFill>
              </a:rPr>
              <a:t>Stage</a:t>
            </a:r>
          </a:p>
          <a:p>
            <a:pPr algn="ctr" eaLnBrk="0" hangingPunct="0"/>
            <a:r>
              <a:rPr lang="en-GB" sz="1600" baseline="0">
                <a:solidFill>
                  <a:srgbClr val="000066"/>
                </a:solidFill>
              </a:rPr>
              <a:t>SSF</a:t>
            </a:r>
          </a:p>
        </p:txBody>
      </p:sp>
      <p:sp>
        <p:nvSpPr>
          <p:cNvPr id="28678" name="Oval 21"/>
          <p:cNvSpPr>
            <a:spLocks noGrp="1" noChangeArrowheads="1"/>
          </p:cNvSpPr>
          <p:nvPr>
            <p:ph type="body" idx="4294967295"/>
          </p:nvPr>
        </p:nvSpPr>
        <p:spPr>
          <a:xfrm>
            <a:off x="3348038" y="2852738"/>
            <a:ext cx="2663825" cy="1368425"/>
          </a:xfrm>
          <a:prstGeom prst="ellipse">
            <a:avLst/>
          </a:prstGeom>
          <a:solidFill>
            <a:srgbClr val="B7AEFC"/>
          </a:solidFill>
        </p:spPr>
        <p:txBody>
          <a:bodyPr/>
          <a:lstStyle/>
          <a:p>
            <a:pPr>
              <a:buFont typeface="Times" pitchFamily="18" charset="0"/>
              <a:buNone/>
            </a:pPr>
            <a:r>
              <a:rPr lang="en-GB" sz="1800" smtClean="0"/>
              <a:t>Development &amp;</a:t>
            </a:r>
          </a:p>
          <a:p>
            <a:pPr>
              <a:buFont typeface="Times" pitchFamily="18" charset="0"/>
              <a:buNone/>
            </a:pPr>
            <a:r>
              <a:rPr lang="en-GB" sz="1800" smtClean="0"/>
              <a:t>Expansion Stage</a:t>
            </a:r>
          </a:p>
          <a:p>
            <a:pPr algn="ctr">
              <a:buFont typeface="Times" pitchFamily="18" charset="0"/>
              <a:buNone/>
            </a:pPr>
            <a:r>
              <a:rPr lang="en-GB" sz="1800" smtClean="0"/>
              <a:t>SVF</a:t>
            </a:r>
          </a:p>
        </p:txBody>
      </p:sp>
      <p:sp>
        <p:nvSpPr>
          <p:cNvPr id="28679" name="Oval 22"/>
          <p:cNvSpPr>
            <a:spLocks noChangeArrowheads="1"/>
          </p:cNvSpPr>
          <p:nvPr/>
        </p:nvSpPr>
        <p:spPr bwMode="auto">
          <a:xfrm>
            <a:off x="1619250" y="3522663"/>
            <a:ext cx="1652588" cy="1257300"/>
          </a:xfrm>
          <a:prstGeom prst="ellipse">
            <a:avLst/>
          </a:prstGeom>
          <a:solidFill>
            <a:srgbClr val="B7AEFC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GB" sz="1800" b="0" baseline="0">
                <a:solidFill>
                  <a:srgbClr val="000066"/>
                </a:solidFill>
              </a:rPr>
              <a:t>Early</a:t>
            </a:r>
          </a:p>
          <a:p>
            <a:pPr algn="ctr" eaLnBrk="0" hangingPunct="0"/>
            <a:r>
              <a:rPr lang="en-GB" sz="1800" b="0" baseline="0">
                <a:solidFill>
                  <a:srgbClr val="000066"/>
                </a:solidFill>
              </a:rPr>
              <a:t>Stage</a:t>
            </a:r>
          </a:p>
          <a:p>
            <a:pPr algn="ctr" eaLnBrk="0" hangingPunct="0"/>
            <a:r>
              <a:rPr lang="en-GB" sz="1800" b="0" baseline="0">
                <a:solidFill>
                  <a:srgbClr val="000066"/>
                </a:solidFill>
              </a:rPr>
              <a:t>SCF</a:t>
            </a:r>
          </a:p>
        </p:txBody>
      </p:sp>
      <p:sp>
        <p:nvSpPr>
          <p:cNvPr id="28680" name="Oval 25"/>
          <p:cNvSpPr>
            <a:spLocks noChangeArrowheads="1"/>
          </p:cNvSpPr>
          <p:nvPr/>
        </p:nvSpPr>
        <p:spPr bwMode="auto">
          <a:xfrm>
            <a:off x="6084888" y="2276475"/>
            <a:ext cx="2841625" cy="784225"/>
          </a:xfrm>
          <a:prstGeom prst="ellipse">
            <a:avLst/>
          </a:prstGeom>
          <a:solidFill>
            <a:srgbClr val="B7AEFC"/>
          </a:solidFill>
          <a:ln w="952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/>
              <a:t>Maturity</a:t>
            </a:r>
          </a:p>
          <a:p>
            <a:pPr algn="ctr"/>
            <a:r>
              <a:rPr lang="en-GB"/>
              <a:t>SLF</a:t>
            </a:r>
          </a:p>
        </p:txBody>
      </p:sp>
      <p:pic>
        <p:nvPicPr>
          <p:cNvPr id="28681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6021388"/>
            <a:ext cx="1728787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="0" baseline="0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00113" y="1052513"/>
            <a:ext cx="77724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en-US" sz="1800" u="sng" baseline="0">
                <a:solidFill>
                  <a:schemeClr val="accent2"/>
                </a:solidFill>
              </a:rPr>
              <a:t>Investment Approach</a:t>
            </a:r>
          </a:p>
        </p:txBody>
      </p:sp>
      <p:sp>
        <p:nvSpPr>
          <p:cNvPr id="32771" name="Rectangle 7"/>
          <p:cNvSpPr>
            <a:spLocks noChangeArrowheads="1"/>
          </p:cNvSpPr>
          <p:nvPr/>
        </p:nvSpPr>
        <p:spPr bwMode="auto">
          <a:xfrm>
            <a:off x="1403350" y="1484313"/>
            <a:ext cx="6192838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 typeface="Times" pitchFamily="18" charset="0"/>
              <a:buNone/>
            </a:pPr>
            <a:endParaRPr lang="en-GB" sz="1600" b="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1600" baseline="0" dirty="0">
                <a:solidFill>
                  <a:schemeClr val="accent2"/>
                </a:solidFill>
              </a:rPr>
              <a:t>Co-investment with private sector </a:t>
            </a:r>
            <a:r>
              <a:rPr lang="en-GB" sz="1600" baseline="0" dirty="0" smtClean="0">
                <a:solidFill>
                  <a:schemeClr val="accent2"/>
                </a:solidFill>
              </a:rPr>
              <a:t>partners</a:t>
            </a: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aseline="0" dirty="0" smtClean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1600" baseline="0" dirty="0" smtClean="0">
                <a:solidFill>
                  <a:schemeClr val="accent2"/>
                </a:solidFill>
              </a:rPr>
              <a:t>Private sector partners make the investment decisions </a:t>
            </a:r>
            <a:endParaRPr lang="en-GB" sz="160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1600" baseline="0" dirty="0">
                <a:solidFill>
                  <a:schemeClr val="accent2"/>
                </a:solidFill>
              </a:rPr>
              <a:t>Gap investors – no displacement or crowding out</a:t>
            </a: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1600" baseline="0" dirty="0">
                <a:solidFill>
                  <a:schemeClr val="accent2"/>
                </a:solidFill>
              </a:rPr>
              <a:t>SME focus – growth and export</a:t>
            </a: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1600" baseline="0" dirty="0" smtClean="0">
                <a:solidFill>
                  <a:schemeClr val="accent2"/>
                </a:solidFill>
              </a:rPr>
              <a:t>Private </a:t>
            </a:r>
            <a:r>
              <a:rPr lang="en-GB" sz="1600" baseline="0" dirty="0">
                <a:solidFill>
                  <a:schemeClr val="accent2"/>
                </a:solidFill>
              </a:rPr>
              <a:t>sector-led deals</a:t>
            </a: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1600" baseline="0" dirty="0">
                <a:solidFill>
                  <a:schemeClr val="accent2"/>
                </a:solidFill>
              </a:rPr>
              <a:t>Seeking economic and commercial returns</a:t>
            </a: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="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endParaRPr lang="en-GB" sz="1600" b="0" baseline="0" dirty="0">
              <a:solidFill>
                <a:schemeClr val="accent2"/>
              </a:solidFill>
            </a:endParaRPr>
          </a:p>
          <a:p>
            <a:pPr marL="457200" indent="-457200" eaLnBrk="0" hangingPunct="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en-GB" sz="1600" b="0" baseline="0" dirty="0">
              <a:solidFill>
                <a:schemeClr val="accent2"/>
              </a:solidFill>
            </a:endParaRPr>
          </a:p>
          <a:p>
            <a:pPr marL="457200" indent="-457200" algn="ctr" eaLnBrk="0" hangingPunct="0">
              <a:spcBef>
                <a:spcPct val="20000"/>
              </a:spcBef>
              <a:buClr>
                <a:schemeClr val="accent2"/>
              </a:buClr>
              <a:buFont typeface="Times" pitchFamily="18" charset="0"/>
              <a:buChar char="•"/>
            </a:pPr>
            <a:endParaRPr lang="en-GB" sz="1800" baseline="0" dirty="0">
              <a:solidFill>
                <a:schemeClr val="accent2"/>
              </a:solidFill>
            </a:endParaRPr>
          </a:p>
          <a:p>
            <a:pPr marL="457200" indent="-457200" algn="ctr" eaLnBrk="0" hangingPunct="0">
              <a:spcBef>
                <a:spcPct val="20000"/>
              </a:spcBef>
              <a:buClr>
                <a:schemeClr val="accent2"/>
              </a:buClr>
              <a:buSzPct val="120000"/>
              <a:buFont typeface="Times" pitchFamily="18" charset="0"/>
              <a:buChar char="•"/>
            </a:pPr>
            <a:endParaRPr lang="en-GB" sz="1800" i="1" baseline="0" dirty="0">
              <a:solidFill>
                <a:schemeClr val="accent2"/>
              </a:solidFill>
            </a:endParaRPr>
          </a:p>
          <a:p>
            <a:pPr marL="457200" indent="-457200" algn="ctr" eaLnBrk="0" hangingPunct="0">
              <a:spcBef>
                <a:spcPct val="20000"/>
              </a:spcBef>
              <a:buClr>
                <a:schemeClr val="accent2"/>
              </a:buClr>
              <a:buSzPct val="120000"/>
              <a:buFont typeface="Times" pitchFamily="18" charset="0"/>
              <a:buChar char="•"/>
            </a:pPr>
            <a:endParaRPr lang="en-GB" sz="1800" b="0" i="1" baseline="0" dirty="0">
              <a:solidFill>
                <a:schemeClr val="accent2"/>
              </a:solidFill>
            </a:endParaRPr>
          </a:p>
        </p:txBody>
      </p:sp>
      <p:pic>
        <p:nvPicPr>
          <p:cNvPr id="32772" name="Picture 8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6021388"/>
            <a:ext cx="1728787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aseline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1447800"/>
            <a:ext cx="7843837" cy="46831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2"/>
                </a:solidFill>
              </a:rPr>
              <a:t>Pros + Cons of implementing Financial Instruments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349500"/>
            <a:ext cx="7843837" cy="3594100"/>
          </a:xfrm>
        </p:spPr>
        <p:txBody>
          <a:bodyPr/>
          <a:lstStyle/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Grants versus FIs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Complements and enhances existing private sector provision;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Increases investor pool, extends investor reach;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Increased availability of finance for early stage, growth companies;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High levels of </a:t>
            </a:r>
            <a:r>
              <a:rPr lang="en-US" sz="1600" b="1" dirty="0" err="1" smtClean="0">
                <a:solidFill>
                  <a:schemeClr val="accent2"/>
                </a:solidFill>
              </a:rPr>
              <a:t>additionality</a:t>
            </a:r>
            <a:r>
              <a:rPr lang="en-US" sz="1600" b="1" dirty="0" smtClean="0">
                <a:solidFill>
                  <a:schemeClr val="accent2"/>
                </a:solidFill>
              </a:rPr>
              <a:t>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Cons – managing expectations?</a:t>
            </a:r>
          </a:p>
          <a:p>
            <a:pPr eaLnBrk="1" hangingPunct="1"/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800" b="1" i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800" b="1" i="1" dirty="0" smtClean="0">
              <a:solidFill>
                <a:schemeClr val="accent2"/>
              </a:solidFill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/>
          <a:srcRect t="-882" r="9544"/>
          <a:stretch>
            <a:fillRect/>
          </a:stretch>
        </p:blipFill>
        <p:spPr bwMode="auto">
          <a:xfrm>
            <a:off x="7235825" y="5805488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aseline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1447800"/>
            <a:ext cx="7843837" cy="46831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2"/>
                </a:solidFill>
              </a:rPr>
              <a:t>How to ensure efficient implementation of FIs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349500"/>
            <a:ext cx="7843837" cy="3594100"/>
          </a:xfrm>
        </p:spPr>
        <p:txBody>
          <a:bodyPr/>
          <a:lstStyle/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Sound evidence base + robust market consultation;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Combine economic development + structural funds + commercial skill sets;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Address both supply and demand;</a:t>
            </a:r>
          </a:p>
          <a:p>
            <a:pPr lvl="1" eaLnBrk="1" hangingPunct="1">
              <a:buClr>
                <a:schemeClr val="accent2"/>
              </a:buClr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Investment approach and MEIP;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Critical mass.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  <a:buNone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800" b="1" i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800" b="1" i="1" dirty="0" smtClean="0">
              <a:solidFill>
                <a:schemeClr val="accent2"/>
              </a:solidFill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/>
          <a:srcRect t="-882" r="9544"/>
          <a:stretch>
            <a:fillRect/>
          </a:stretch>
        </p:blipFill>
        <p:spPr bwMode="auto">
          <a:xfrm>
            <a:off x="7235825" y="5805488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Number Placeholder 3"/>
          <p:cNvSpPr txBox="1">
            <a:spLocks noGrp="1"/>
          </p:cNvSpPr>
          <p:nvPr/>
        </p:nvSpPr>
        <p:spPr bwMode="auto">
          <a:xfrm>
            <a:off x="457200" y="1447800"/>
            <a:ext cx="60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/>
            <a:endParaRPr lang="en-US" sz="1400" baseline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1447800"/>
            <a:ext cx="7843837" cy="46831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2"/>
                </a:solidFill>
              </a:rPr>
              <a:t>Vision for 2014/20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349500"/>
            <a:ext cx="7843837" cy="3594100"/>
          </a:xfrm>
        </p:spPr>
        <p:txBody>
          <a:bodyPr/>
          <a:lstStyle/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Significant increase in the use of FIs to address market failures; 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Need for long term sustained intervention to underpin early stage </a:t>
            </a:r>
            <a:r>
              <a:rPr lang="en-US" sz="1600" b="1" dirty="0" err="1" smtClean="0">
                <a:solidFill>
                  <a:schemeClr val="accent2"/>
                </a:solidFill>
              </a:rPr>
              <a:t>mkts</a:t>
            </a:r>
            <a:r>
              <a:rPr lang="en-US" sz="1600" b="1" dirty="0" smtClean="0">
                <a:solidFill>
                  <a:schemeClr val="accent2"/>
                </a:solidFill>
              </a:rPr>
              <a:t>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Interventions at market level (versus interest groupings);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Long term planning versus short term expectations;</a:t>
            </a:r>
          </a:p>
          <a:p>
            <a:pPr eaLnBrk="1" hangingPunct="1">
              <a:buClr>
                <a:schemeClr val="accent2"/>
              </a:buClr>
              <a:buSzTx/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>
              <a:buClr>
                <a:schemeClr val="accent2"/>
              </a:buClr>
              <a:buSzTx/>
            </a:pPr>
            <a:r>
              <a:rPr lang="en-US" sz="1600" b="1" dirty="0" smtClean="0">
                <a:solidFill>
                  <a:schemeClr val="accent2"/>
                </a:solidFill>
              </a:rPr>
              <a:t>Evergreen + </a:t>
            </a:r>
            <a:r>
              <a:rPr lang="en-US" sz="1600" b="1" smtClean="0">
                <a:solidFill>
                  <a:schemeClr val="accent2"/>
                </a:solidFill>
              </a:rPr>
              <a:t>long term sustainable funds.</a:t>
            </a:r>
            <a:endParaRPr lang="en-US" sz="1600" b="1" dirty="0" smtClean="0">
              <a:solidFill>
                <a:schemeClr val="accent2"/>
              </a:solidFill>
            </a:endParaRPr>
          </a:p>
          <a:p>
            <a:pPr lvl="1" eaLnBrk="1" hangingPunct="1">
              <a:buClr>
                <a:schemeClr val="accent2"/>
              </a:buClr>
            </a:pPr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600" b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800" b="1" i="1" dirty="0" smtClean="0">
              <a:solidFill>
                <a:schemeClr val="accent2"/>
              </a:solidFill>
            </a:endParaRPr>
          </a:p>
          <a:p>
            <a:pPr eaLnBrk="1" hangingPunct="1"/>
            <a:endParaRPr lang="en-US" sz="1800" b="1" i="1" dirty="0" smtClean="0">
              <a:solidFill>
                <a:schemeClr val="accent2"/>
              </a:solidFill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6227763" y="6092825"/>
            <a:ext cx="2665412" cy="576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/>
          <a:srcRect t="-882" r="9544"/>
          <a:stretch>
            <a:fillRect/>
          </a:stretch>
        </p:blipFill>
        <p:spPr bwMode="auto">
          <a:xfrm>
            <a:off x="7235825" y="5805488"/>
            <a:ext cx="10080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 Powerpoint v3">
  <a:themeElements>
    <a:clrScheme name="SE Powerpoint v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E Powerpoint v3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3000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ヒラギノ角ゴ Pro W3" pitchFamily="-65" charset="-128"/>
            <a:cs typeface="ヒラギノ角ゴ Pro W3" pitchFamily="-6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3000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ヒラギノ角ゴ Pro W3" pitchFamily="-65" charset="-128"/>
            <a:cs typeface="ヒラギノ角ゴ Pro W3" pitchFamily="-65" charset="-128"/>
          </a:defRPr>
        </a:defPPr>
      </a:lstStyle>
    </a:lnDef>
  </a:objectDefaults>
  <a:extraClrSchemeLst>
    <a:extraClrScheme>
      <a:clrScheme name="SE Powerpoint v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Powerpoint v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Powerpoint v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Powerpoint v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Powerpoint v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Powerpoint v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Powerpoint v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Powerpoint v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Powerpoint v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Powerpoint v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Powerpoint v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Powerpoint v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 Powerpoint v3</Template>
  <TotalTime>712</TotalTime>
  <Words>334</Words>
  <Application>Microsoft Office PowerPoint</Application>
  <PresentationFormat>On-screen Show (4:3)</PresentationFormat>
  <Paragraphs>97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SE Powerpoint v3</vt:lpstr>
      <vt:lpstr>Using Financial Instruments to Support SMEs in Scotland   Pat McHugh Investment Director </vt:lpstr>
      <vt:lpstr>Scottish Investment Bank – a division of Scottish Enterprise </vt:lpstr>
      <vt:lpstr>Develop Scotland’s SME funding market by: </vt:lpstr>
      <vt:lpstr>Financing innovative SMEs </vt:lpstr>
      <vt:lpstr>PowerPoint Presentation</vt:lpstr>
      <vt:lpstr>Pros + Cons of implementing Financial Instruments</vt:lpstr>
      <vt:lpstr>How to ensure efficient implementation of FIs</vt:lpstr>
      <vt:lpstr>Vision for 2014/20</vt:lpstr>
    </vt:vector>
  </TitlesOfParts>
  <Company>Scottish Enterprise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0</dc:title>
  <dc:creator>poolea</dc:creator>
  <cp:lastModifiedBy>BONNET Aubin (REGIO)</cp:lastModifiedBy>
  <cp:revision>38</cp:revision>
  <dcterms:created xsi:type="dcterms:W3CDTF">2011-03-08T15:01:44Z</dcterms:created>
  <dcterms:modified xsi:type="dcterms:W3CDTF">2013-09-26T17:36:03Z</dcterms:modified>
</cp:coreProperties>
</file>