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15" r:id="rId2"/>
  </p:sldMasterIdLst>
  <p:notesMasterIdLst>
    <p:notesMasterId r:id="rId9"/>
  </p:notesMasterIdLst>
  <p:handoutMasterIdLst>
    <p:handoutMasterId r:id="rId10"/>
  </p:handoutMasterIdLst>
  <p:sldIdLst>
    <p:sldId id="340" r:id="rId3"/>
    <p:sldId id="350" r:id="rId4"/>
    <p:sldId id="352" r:id="rId5"/>
    <p:sldId id="355" r:id="rId6"/>
    <p:sldId id="356" r:id="rId7"/>
    <p:sldId id="357" r:id="rId8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80"/>
    <a:srgbClr val="16489F"/>
    <a:srgbClr val="3166CF"/>
    <a:srgbClr val="2D5EC1"/>
    <a:srgbClr val="2752A9"/>
    <a:srgbClr val="FFD624"/>
    <a:srgbClr val="BDDEFF"/>
    <a:srgbClr val="3838AE"/>
    <a:srgbClr val="3E6FD2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47" autoAdjust="0"/>
    <p:restoredTop sz="84457" autoAdjust="0"/>
  </p:normalViewPr>
  <p:slideViewPr>
    <p:cSldViewPr>
      <p:cViewPr>
        <p:scale>
          <a:sx n="100" d="100"/>
          <a:sy n="100" d="100"/>
        </p:scale>
        <p:origin x="-2238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293" cy="49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802" y="0"/>
            <a:ext cx="2946293" cy="49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402"/>
            <a:ext cx="2946293" cy="49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802" y="9428402"/>
            <a:ext cx="2946293" cy="49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455D185-B7E9-4919-B057-3D518A721C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4921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293" cy="49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802" y="0"/>
            <a:ext cx="2946293" cy="49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401" y="4714202"/>
            <a:ext cx="5436874" cy="4468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402"/>
            <a:ext cx="2946293" cy="49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802" y="9428402"/>
            <a:ext cx="2946293" cy="49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50CC616-46B9-475D-BB61-3C62654C50C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6232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0CC616-46B9-475D-BB61-3C62654C50C5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319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1400" u="sng" dirty="0" err="1" smtClean="0">
                <a:latin typeface="+mn-lt"/>
              </a:rPr>
              <a:t>Radoslaw</a:t>
            </a:r>
            <a:r>
              <a:rPr lang="en-US" sz="1400" u="sng" dirty="0" smtClean="0">
                <a:latin typeface="+mn-lt"/>
              </a:rPr>
              <a:t> </a:t>
            </a:r>
            <a:r>
              <a:rPr lang="en-US" sz="1400" u="sng" dirty="0" err="1" smtClean="0">
                <a:latin typeface="+mn-lt"/>
              </a:rPr>
              <a:t>Krawczykowski</a:t>
            </a:r>
            <a:r>
              <a:rPr lang="en-US" sz="1400" u="sng" dirty="0" smtClean="0">
                <a:latin typeface="+mn-lt"/>
              </a:rPr>
              <a:t>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Currently the Director of the Department for Implementation of the Regional </a:t>
            </a:r>
            <a:r>
              <a:rPr lang="en-US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Programme</a:t>
            </a:r>
            <a:r>
              <a:rPr lang="en-US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Marshal Office of the </a:t>
            </a:r>
            <a:r>
              <a:rPr lang="en-US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Wielkopolska</a:t>
            </a:r>
            <a:r>
              <a:rPr lang="en-US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Region (the Managing Authority). </a:t>
            </a:r>
            <a:endParaRPr lang="en-GB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400" dirty="0" smtClean="0">
              <a:latin typeface="+mn-lt"/>
            </a:endParaRPr>
          </a:p>
          <a:p>
            <a:r>
              <a:rPr lang="en-GB" sz="1400" u="sng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Thierry </a:t>
            </a:r>
            <a:r>
              <a:rPr lang="en-GB" sz="1400" u="sng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Aramnd</a:t>
            </a:r>
            <a:r>
              <a:rPr lang="en-GB" sz="1400" u="sng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r>
              <a:rPr lang="en-GB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Currently SMEs and Corporate department's</a:t>
            </a:r>
            <a:r>
              <a:rPr lang="en-GB" sz="14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</a:t>
            </a:r>
            <a:r>
              <a:rPr lang="en-GB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irector of </a:t>
            </a:r>
            <a:r>
              <a:rPr lang="en-GB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Banque</a:t>
            </a:r>
            <a:r>
              <a:rPr lang="en-GB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Populaire</a:t>
            </a:r>
            <a:r>
              <a:rPr lang="en-GB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 </a:t>
            </a:r>
            <a:r>
              <a:rPr lang="en-GB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Sud</a:t>
            </a:r>
            <a:r>
              <a:rPr lang="en-GB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4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Banque</a:t>
            </a:r>
            <a:r>
              <a:rPr lang="en-GB" sz="14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4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Populaire</a:t>
            </a:r>
            <a:r>
              <a:rPr lang="en-GB" sz="14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 </a:t>
            </a:r>
            <a:r>
              <a:rPr lang="en-GB" sz="14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Sud</a:t>
            </a:r>
            <a:r>
              <a:rPr lang="en-GB" sz="14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one of the 20 </a:t>
            </a:r>
            <a:r>
              <a:rPr lang="en-GB" sz="14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Banque</a:t>
            </a:r>
            <a:r>
              <a:rPr lang="en-GB" sz="14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4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Populaire</a:t>
            </a:r>
            <a:r>
              <a:rPr lang="en-GB" sz="14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operating in France and it is part of the BPCE group which is the second largest French banking group.</a:t>
            </a:r>
          </a:p>
          <a:p>
            <a:r>
              <a:rPr lang="en-GB" sz="14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BPS is a co-operative bank, leader in the </a:t>
            </a:r>
            <a:r>
              <a:rPr lang="en-GB" sz="14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Regio</a:t>
            </a:r>
            <a:r>
              <a:rPr lang="en-GB" sz="14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LR to finance SMEs and Corporate.</a:t>
            </a:r>
          </a:p>
          <a:p>
            <a:endParaRPr lang="en-GB" sz="14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400" b="0" i="0" u="sng" strike="noStrike" kern="1200" baseline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Pat McHugh:</a:t>
            </a:r>
          </a:p>
          <a:p>
            <a:r>
              <a:rPr lang="en-GB" sz="14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Currently </a:t>
            </a:r>
            <a:r>
              <a:rPr lang="en-GB" sz="14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Investment Director at </a:t>
            </a:r>
            <a:r>
              <a:rPr lang="en-GB" sz="14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Scottish Enterprise</a:t>
            </a:r>
          </a:p>
          <a:p>
            <a:endParaRPr lang="en-GB" sz="14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As an economic development agency, Scottish Enterprise makes a distinctive contribution to all of the goals of the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Government Economic Strategy.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Scottish Enterprise aims of helping Scotland become more globally competitive, supporting the companies that will drive Scotland’s economy forward,</a:t>
            </a:r>
          </a:p>
          <a:p>
            <a:r>
              <a:rPr lang="en-GB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creating more and better jobs, and working with sectors where Scotland has advantages that can be exploited within the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global marketplace.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0CC616-46B9-475D-BB61-3C62654C50C5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886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3D4469A8-6303-400E-9C4E-5CE2133EE7FA}" type="slidenum">
              <a:rPr lang="en-GB" altLang="en-US" smtClean="0">
                <a:solidFill>
                  <a:schemeClr val="tx1"/>
                </a:solidFill>
                <a:latin typeface="Arial" pitchFamily="34" charset="0"/>
              </a:rPr>
              <a:pPr eaLnBrk="1" hangingPunct="1"/>
              <a:t>3</a:t>
            </a:fld>
            <a:endParaRPr lang="en-GB" altLang="en-US" smtClean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2AC66FCC-E5A5-46BF-89C1-E9F000D711C1}" type="slidenum">
              <a:rPr lang="en-GB" altLang="en-US" smtClean="0">
                <a:solidFill>
                  <a:schemeClr val="tx1"/>
                </a:solidFill>
                <a:latin typeface="Arial" pitchFamily="34" charset="0"/>
              </a:rPr>
              <a:pPr eaLnBrk="1" hangingPunct="1"/>
              <a:t>6</a:t>
            </a:fld>
            <a:endParaRPr lang="en-GB" altLang="en-US" smtClean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/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13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/>
          <a:p>
            <a:pPr defTabSz="457200"/>
            <a:r>
              <a:rPr lang="fr-BE" sz="900">
                <a:solidFill>
                  <a:srgbClr val="FFFFFF"/>
                </a:solidFill>
                <a:latin typeface="Calibri" pitchFamily="34" charset="0"/>
              </a:rPr>
              <a:t>Regional Policy</a:t>
            </a:r>
            <a:endParaRPr lang="en-GB" sz="9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FA9ABD7A-CB27-4D07-AB54-EFBE2E518F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15102-1A22-4484-A8ED-F82D8D3B40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F1A52-F076-4133-82B4-8D3818BCA7E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egra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338"/>
            <a:ext cx="9144000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fond_courb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filet_bl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00200"/>
            <a:ext cx="9144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Logos_EUComm_en_f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81000"/>
            <a:ext cx="1676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carte_fina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2400" y="0"/>
            <a:ext cx="1371600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324600" y="228600"/>
            <a:ext cx="2133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10" name="Picture 14" descr="courb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76200" y="938213"/>
            <a:ext cx="92964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8528050" y="6332538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7A6CB0B3-DE35-4B1A-A4C0-51A3508A702C}" type="slidenum">
              <a:rPr lang="en-US" sz="1800">
                <a:solidFill>
                  <a:srgbClr val="16489F"/>
                </a:solidFill>
                <a:latin typeface="Myriad Pro" pitchFamily="34" charset="0"/>
              </a:rPr>
              <a:pPr/>
              <a:t>‹#›</a:t>
            </a:fld>
            <a:endParaRPr lang="en-US" sz="1800">
              <a:solidFill>
                <a:srgbClr val="16489F"/>
              </a:solidFill>
              <a:latin typeface="Myriad Pro" pitchFamily="34" charset="0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2743200" y="228600"/>
            <a:ext cx="5257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sz="2000" smtClean="0">
              <a:solidFill>
                <a:srgbClr val="FFFFFF"/>
              </a:solidFill>
              <a:latin typeface="Myriad Pro Light Cond"/>
            </a:endParaRPr>
          </a:p>
        </p:txBody>
      </p:sp>
      <p:sp>
        <p:nvSpPr>
          <p:cNvPr id="182281" name="Rectangle 9"/>
          <p:cNvSpPr>
            <a:spLocks noGrp="1" noChangeArrowheads="1"/>
          </p:cNvSpPr>
          <p:nvPr>
            <p:ph type="ctrTitle"/>
          </p:nvPr>
        </p:nvSpPr>
        <p:spPr>
          <a:xfrm>
            <a:off x="685800" y="2587625"/>
            <a:ext cx="7772400" cy="1470025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2282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23EEE-1110-48A4-82AE-BA59A03A73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BE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990600"/>
            <a:ext cx="1943100" cy="53340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990600"/>
            <a:ext cx="5676900" cy="53340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2400" cy="9144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2057400"/>
            <a:ext cx="3810000" cy="4267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267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2400" cy="9144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685800" y="2057400"/>
            <a:ext cx="7772400" cy="4267200"/>
          </a:xfrm>
        </p:spPr>
        <p:txBody>
          <a:bodyPr/>
          <a:lstStyle/>
          <a:p>
            <a:pPr lvl="0"/>
            <a:endParaRPr lang="fr-BE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18D4E-81D4-4284-92DF-107BA6CE225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591C5-8B2D-4B9F-8426-94D3FB2837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302CF-B28A-4188-A103-60B247F2B9B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F43BF-CFBB-455F-8EFA-D49E39CD0D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221B1-A726-41C7-B270-8FE5D3378F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7945F-7CB8-46C4-A698-063988FC24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4BA17-AF3B-4333-AF6C-A6D3D1F883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F6CDA30-8B88-4FA6-A6E4-5240E90B60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32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Rectangle 19"/>
          <p:cNvSpPr>
            <a:spLocks noChangeArrowheads="1"/>
          </p:cNvSpPr>
          <p:nvPr userDrawn="1"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/>
          <a:p>
            <a:pPr defTabSz="457200"/>
            <a:r>
              <a:rPr lang="fr-BE" sz="900">
                <a:solidFill>
                  <a:srgbClr val="FFFFFF"/>
                </a:solidFill>
                <a:latin typeface="Calibri" pitchFamily="34" charset="0"/>
              </a:rPr>
              <a:t>Regional Policy</a:t>
            </a:r>
            <a:endParaRPr lang="en-GB" sz="9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4" r:id="rId1"/>
    <p:sldLayoutId id="2147484422" r:id="rId2"/>
    <p:sldLayoutId id="2147484423" r:id="rId3"/>
    <p:sldLayoutId id="2147484424" r:id="rId4"/>
    <p:sldLayoutId id="2147484425" r:id="rId5"/>
    <p:sldLayoutId id="2147484426" r:id="rId6"/>
    <p:sldLayoutId id="2147484427" r:id="rId7"/>
    <p:sldLayoutId id="2147484428" r:id="rId8"/>
    <p:sldLayoutId id="2147484429" r:id="rId9"/>
    <p:sldLayoutId id="2147484430" r:id="rId10"/>
    <p:sldLayoutId id="2147484431" r:id="rId11"/>
  </p:sldLayoutIdLst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egra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206375"/>
            <a:ext cx="91440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13" descr="fond_courbe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-45720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5" descr="Logos_EUComm_en_fr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04800" y="152400"/>
            <a:ext cx="1676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6" descr="courbe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76200" y="481013"/>
            <a:ext cx="92964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carte_final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077200" y="-276225"/>
            <a:ext cx="10668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Title</a:t>
            </a:r>
          </a:p>
        </p:txBody>
      </p:sp>
      <p:sp>
        <p:nvSpPr>
          <p:cNvPr id="205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7" name="Text Box 21"/>
          <p:cNvSpPr txBox="1">
            <a:spLocks noChangeArrowheads="1"/>
          </p:cNvSpPr>
          <p:nvPr/>
        </p:nvSpPr>
        <p:spPr bwMode="auto">
          <a:xfrm>
            <a:off x="8153400" y="6400800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58" name="Text Box 22"/>
          <p:cNvSpPr txBox="1">
            <a:spLocks noChangeArrowheads="1"/>
          </p:cNvSpPr>
          <p:nvPr/>
        </p:nvSpPr>
        <p:spPr bwMode="auto">
          <a:xfrm>
            <a:off x="8534400" y="6324600"/>
            <a:ext cx="53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EF06CB9F-FD9E-448D-B987-8C6C866433B7}" type="slidenum">
              <a:rPr lang="en-US" sz="1800" smtClean="0">
                <a:solidFill>
                  <a:srgbClr val="16489F"/>
                </a:solidFill>
                <a:latin typeface="Myriad Pro" pitchFamily="34" charset="0"/>
              </a:rPr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sz="1800" smtClean="0">
              <a:solidFill>
                <a:srgbClr val="16489F"/>
              </a:solidFill>
              <a:latin typeface="Myriad Pro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5" r:id="rId1"/>
    <p:sldLayoutId id="2147484432" r:id="rId2"/>
    <p:sldLayoutId id="2147484433" r:id="rId3"/>
    <p:sldLayoutId id="2147484434" r:id="rId4"/>
    <p:sldLayoutId id="2147484435" r:id="rId5"/>
    <p:sldLayoutId id="2147484436" r:id="rId6"/>
    <p:sldLayoutId id="2147484437" r:id="rId7"/>
    <p:sldLayoutId id="2147484438" r:id="rId8"/>
    <p:sldLayoutId id="2147484439" r:id="rId9"/>
    <p:sldLayoutId id="2147484440" r:id="rId10"/>
    <p:sldLayoutId id="2147484441" r:id="rId11"/>
    <p:sldLayoutId id="2147484442" r:id="rId12"/>
    <p:sldLayoutId id="2147484443" r:id="rId13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rgbClr val="16489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16489F"/>
          </a:solidFill>
          <a:latin typeface="Myriad Pro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16489F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16489F"/>
          </a:solidFill>
          <a:latin typeface="Myriad Pro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16489F"/>
          </a:solidFill>
          <a:latin typeface="Myriad Pro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6489F"/>
          </a:solidFill>
          <a:latin typeface="Myriad Pro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6489F"/>
          </a:solidFill>
          <a:latin typeface="Myriad Pro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6489F"/>
          </a:solidFill>
          <a:latin typeface="Myriad Pro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6489F"/>
          </a:solidFill>
          <a:latin typeface="Myriad Pro" pitchFamily="34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15516" y="1700808"/>
            <a:ext cx="8856984" cy="2160240"/>
          </a:xfrm>
        </p:spPr>
        <p:txBody>
          <a:bodyPr/>
          <a:lstStyle/>
          <a:p>
            <a:pPr indent="0" algn="ctr" eaLnBrk="1" hangingPunct="1"/>
            <a:r>
              <a:rPr lang="en-GB" sz="4400" dirty="0" smtClean="0"/>
              <a:t>Financial  </a:t>
            </a:r>
            <a:r>
              <a:rPr lang="en-GB" sz="4400" dirty="0" smtClean="0"/>
              <a:t>Instruments in Cohesion Policy 2014-2020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32251" y="4509120"/>
            <a:ext cx="5347939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en-US" sz="1600" i="1" dirty="0" smtClean="0">
                <a:solidFill>
                  <a:schemeClr val="bg1"/>
                </a:solidFill>
              </a:rPr>
              <a:t>Workshop chaired by:</a:t>
            </a:r>
          </a:p>
          <a:p>
            <a:endParaRPr lang="en-GB" altLang="en-US" sz="1600" i="1" dirty="0" smtClean="0">
              <a:solidFill>
                <a:schemeClr val="bg1"/>
              </a:solidFill>
            </a:endParaRPr>
          </a:p>
          <a:p>
            <a:r>
              <a:rPr lang="en-GB" altLang="en-US" sz="1800" b="1" i="1" dirty="0" smtClean="0">
                <a:solidFill>
                  <a:schemeClr val="bg1"/>
                </a:solidFill>
              </a:rPr>
              <a:t>Erich </a:t>
            </a:r>
            <a:r>
              <a:rPr lang="en-GB" altLang="en-US" sz="1800" b="1" i="1" dirty="0" err="1" smtClean="0">
                <a:solidFill>
                  <a:schemeClr val="bg1"/>
                </a:solidFill>
              </a:rPr>
              <a:t>Unterwurzacher</a:t>
            </a:r>
            <a:endParaRPr lang="en-GB" altLang="en-US" sz="1800" b="1" i="1" dirty="0" smtClean="0">
              <a:solidFill>
                <a:schemeClr val="bg1"/>
              </a:solidFill>
            </a:endParaRPr>
          </a:p>
          <a:p>
            <a:r>
              <a:rPr lang="en-GB" altLang="en-US" sz="1600" i="1" dirty="0" smtClean="0">
                <a:solidFill>
                  <a:schemeClr val="bg1"/>
                </a:solidFill>
              </a:rPr>
              <a:t>Director</a:t>
            </a:r>
            <a:r>
              <a:rPr lang="en-GB" altLang="en-US" sz="1600" i="1" dirty="0">
                <a:solidFill>
                  <a:schemeClr val="bg1"/>
                </a:solidFill>
              </a:rPr>
              <a:t/>
            </a:r>
            <a:br>
              <a:rPr lang="en-GB" altLang="en-US" sz="1600" i="1" dirty="0">
                <a:solidFill>
                  <a:schemeClr val="bg1"/>
                </a:solidFill>
              </a:rPr>
            </a:br>
            <a:r>
              <a:rPr lang="en-GB" altLang="en-US" sz="1600" i="1" dirty="0">
                <a:solidFill>
                  <a:schemeClr val="bg1"/>
                </a:solidFill>
              </a:rPr>
              <a:t>Directorate-General for Regional and Urban Policy</a:t>
            </a:r>
            <a:endParaRPr lang="en-GB" sz="1800" dirty="0">
              <a:solidFill>
                <a:schemeClr val="bg1"/>
              </a:solidFill>
            </a:endParaRPr>
          </a:p>
          <a:p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44"/>
            <a:ext cx="4283968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1916832"/>
            <a:ext cx="7056784" cy="4392488"/>
          </a:xfrm>
        </p:spPr>
        <p:txBody>
          <a:bodyPr/>
          <a:lstStyle/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US" dirty="0" err="1" smtClean="0"/>
              <a:t>Radoslaw</a:t>
            </a:r>
            <a:r>
              <a:rPr lang="en-US" dirty="0" smtClean="0"/>
              <a:t> </a:t>
            </a:r>
            <a:r>
              <a:rPr lang="en-US" dirty="0" err="1" smtClean="0"/>
              <a:t>Krawczykowski</a:t>
            </a:r>
            <a:r>
              <a:rPr lang="en-US" dirty="0" smtClean="0"/>
              <a:t>, Managing Authority, </a:t>
            </a:r>
            <a:r>
              <a:rPr lang="en-US" dirty="0" smtClean="0"/>
              <a:t>PL.</a:t>
            </a:r>
            <a:endParaRPr lang="en-US" dirty="0" smtClean="0"/>
          </a:p>
          <a:p>
            <a:pPr marL="0" indent="0">
              <a:buClr>
                <a:srgbClr val="16489F"/>
              </a:buClr>
              <a:buNone/>
            </a:pPr>
            <a:endParaRPr lang="en-US" sz="1800" dirty="0" smtClean="0"/>
          </a:p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US" dirty="0" smtClean="0"/>
              <a:t>Thierry Armand, </a:t>
            </a:r>
          </a:p>
          <a:p>
            <a:pPr marL="400050" lvl="1" indent="0">
              <a:buClr>
                <a:srgbClr val="16489F"/>
              </a:buClr>
              <a:buNone/>
            </a:pPr>
            <a:r>
              <a:rPr lang="en-US" sz="2400" b="0" i="1" dirty="0" err="1">
                <a:ea typeface="+mn-ea"/>
                <a:cs typeface="+mn-cs"/>
              </a:rPr>
              <a:t>Banque</a:t>
            </a:r>
            <a:r>
              <a:rPr lang="en-US" sz="2400" b="0" i="1" dirty="0">
                <a:ea typeface="+mn-ea"/>
                <a:cs typeface="+mn-cs"/>
              </a:rPr>
              <a:t> </a:t>
            </a:r>
            <a:r>
              <a:rPr lang="en-US" sz="2400" b="0" i="1" dirty="0" err="1">
                <a:ea typeface="+mn-ea"/>
                <a:cs typeface="+mn-cs"/>
              </a:rPr>
              <a:t>Populaire</a:t>
            </a:r>
            <a:r>
              <a:rPr lang="en-US" sz="2400" b="0" i="1" dirty="0">
                <a:ea typeface="+mn-ea"/>
                <a:cs typeface="+mn-cs"/>
              </a:rPr>
              <a:t> du </a:t>
            </a:r>
            <a:r>
              <a:rPr lang="en-US" sz="2400" b="0" i="1" dirty="0" err="1">
                <a:ea typeface="+mn-ea"/>
                <a:cs typeface="+mn-cs"/>
              </a:rPr>
              <a:t>Sud</a:t>
            </a:r>
            <a:r>
              <a:rPr lang="en-US" sz="2400" b="0" i="1" dirty="0">
                <a:ea typeface="+mn-ea"/>
                <a:cs typeface="+mn-cs"/>
              </a:rPr>
              <a:t>, </a:t>
            </a:r>
            <a:r>
              <a:rPr lang="en-US" sz="2400" b="0" i="1" dirty="0" smtClean="0">
                <a:ea typeface="+mn-ea"/>
                <a:cs typeface="+mn-cs"/>
              </a:rPr>
              <a:t>FR.</a:t>
            </a:r>
            <a:endParaRPr lang="en-US" sz="2400" b="0" i="1" dirty="0">
              <a:ea typeface="+mn-ea"/>
              <a:cs typeface="+mn-cs"/>
            </a:endParaRPr>
          </a:p>
          <a:p>
            <a:pPr marL="0" indent="0">
              <a:buClr>
                <a:srgbClr val="16489F"/>
              </a:buClr>
              <a:buNone/>
            </a:pPr>
            <a:endParaRPr lang="en-US" sz="1800" dirty="0" smtClean="0"/>
          </a:p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US" dirty="0" smtClean="0"/>
              <a:t>Pat McHugh, </a:t>
            </a:r>
          </a:p>
          <a:p>
            <a:pPr marL="400050" lvl="1" indent="0">
              <a:buClr>
                <a:srgbClr val="16489F"/>
              </a:buClr>
              <a:buNone/>
            </a:pPr>
            <a:r>
              <a:rPr lang="en-US" sz="2400" b="0" i="1" dirty="0">
                <a:ea typeface="+mn-ea"/>
                <a:cs typeface="+mn-cs"/>
              </a:rPr>
              <a:t>Scottish Enterprise, </a:t>
            </a:r>
            <a:r>
              <a:rPr lang="en-US" sz="2400" b="0" i="1" dirty="0" smtClean="0">
                <a:ea typeface="+mn-ea"/>
                <a:cs typeface="+mn-cs"/>
              </a:rPr>
              <a:t>UK.</a:t>
            </a:r>
          </a:p>
          <a:p>
            <a:pPr marL="0" indent="0">
              <a:buClr>
                <a:srgbClr val="16489F"/>
              </a:buClr>
              <a:buNone/>
            </a:pPr>
            <a:endParaRPr lang="en-US" sz="1800" b="0" i="1" dirty="0">
              <a:ea typeface="+mn-ea"/>
              <a:cs typeface="+mn-cs"/>
            </a:endParaRPr>
          </a:p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US" b="0" i="1" dirty="0">
                <a:ea typeface="+mn-ea"/>
                <a:cs typeface="+mn-cs"/>
              </a:rPr>
              <a:t>Antonio </a:t>
            </a:r>
            <a:r>
              <a:rPr lang="en-US" b="0" i="1" dirty="0" err="1" smtClean="0">
                <a:ea typeface="+mn-ea"/>
                <a:cs typeface="+mn-cs"/>
              </a:rPr>
              <a:t>Goncalves</a:t>
            </a:r>
            <a:r>
              <a:rPr lang="en-US" b="0" i="1" dirty="0" smtClean="0">
                <a:ea typeface="+mn-ea"/>
                <a:cs typeface="+mn-cs"/>
              </a:rPr>
              <a:t>,</a:t>
            </a:r>
            <a:endParaRPr lang="en-US" b="0" i="1" dirty="0">
              <a:ea typeface="+mn-ea"/>
              <a:cs typeface="+mn-cs"/>
            </a:endParaRPr>
          </a:p>
          <a:p>
            <a:pPr marL="0" indent="0">
              <a:buClr>
                <a:srgbClr val="16489F"/>
              </a:buClr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b="0" i="1" dirty="0" smtClean="0">
                <a:ea typeface="+mn-ea"/>
                <a:cs typeface="+mn-cs"/>
              </a:rPr>
              <a:t>European </a:t>
            </a:r>
            <a:r>
              <a:rPr lang="en-US" b="0" i="1" dirty="0">
                <a:ea typeface="+mn-ea"/>
                <a:cs typeface="+mn-cs"/>
              </a:rPr>
              <a:t>Commission, DG </a:t>
            </a:r>
            <a:r>
              <a:rPr lang="en-US" b="0" i="1" dirty="0" err="1" smtClean="0">
                <a:ea typeface="+mn-ea"/>
                <a:cs typeface="+mn-cs"/>
              </a:rPr>
              <a:t>Regio</a:t>
            </a:r>
            <a:r>
              <a:rPr lang="en-US" b="0" i="1" dirty="0" smtClean="0">
                <a:ea typeface="+mn-ea"/>
                <a:cs typeface="+mn-cs"/>
              </a:rPr>
              <a:t>.</a:t>
            </a:r>
            <a:endParaRPr lang="en-US" b="0" i="1" dirty="0">
              <a:ea typeface="+mn-ea"/>
              <a:cs typeface="+mn-cs"/>
            </a:endParaRPr>
          </a:p>
          <a:p>
            <a:pPr marL="400050" lvl="1" indent="0">
              <a:buClr>
                <a:srgbClr val="16489F"/>
              </a:buClr>
              <a:buNone/>
            </a:pPr>
            <a:endParaRPr lang="en-US" sz="2400" b="0" i="1" dirty="0"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D23EEE-1110-48A4-82AE-BA59A03A7318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08720"/>
            <a:ext cx="4572000" cy="936625"/>
          </a:xfrm>
        </p:spPr>
        <p:txBody>
          <a:bodyPr/>
          <a:lstStyle/>
          <a:p>
            <a:pPr marL="0" indent="0" algn="just" eaLnBrk="1" hangingPunct="1"/>
            <a:r>
              <a:rPr lang="en-GB" altLang="en-US" sz="2800" dirty="0" smtClean="0">
                <a:solidFill>
                  <a:srgbClr val="16489F"/>
                </a:solidFill>
                <a:latin typeface="Myriad Pro Black" charset="0"/>
              </a:rPr>
              <a:t>On the panel today…</a:t>
            </a:r>
            <a:endParaRPr lang="en-US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8109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124744"/>
            <a:ext cx="1972469" cy="569912"/>
          </a:xfrm>
        </p:spPr>
        <p:txBody>
          <a:bodyPr/>
          <a:lstStyle/>
          <a:p>
            <a:pPr marL="0" indent="0" eaLnBrk="1" hangingPunct="1"/>
            <a:r>
              <a:rPr lang="en-GB" altLang="en-US" sz="2800" dirty="0" smtClean="0">
                <a:solidFill>
                  <a:srgbClr val="16489F"/>
                </a:solidFill>
                <a:latin typeface="Myriad Pro Black" charset="0"/>
              </a:rPr>
              <a:t>Agenda</a:t>
            </a:r>
            <a:r>
              <a:rPr lang="en-GB" altLang="en-US" sz="2400" dirty="0" smtClean="0">
                <a:solidFill>
                  <a:srgbClr val="16489F"/>
                </a:solidFill>
                <a:latin typeface="Myriad Pro Black" charset="0"/>
              </a:rPr>
              <a:t>:</a:t>
            </a:r>
            <a:endParaRPr lang="en-US" altLang="en-US" sz="240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99592" y="1772816"/>
            <a:ext cx="8064894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hangingPunct="0">
              <a:buClr>
                <a:srgbClr val="16489F"/>
              </a:buClr>
              <a:buFont typeface="Wingdings" pitchFamily="2" charset="2"/>
              <a:buChar char="Ø"/>
              <a:defRPr/>
            </a:pPr>
            <a:r>
              <a:rPr lang="en-US" sz="1800" b="1" dirty="0" smtClean="0"/>
              <a:t>Financial Instruments in the Cohesion Policy 2014-2020. </a:t>
            </a:r>
          </a:p>
          <a:p>
            <a:pPr marL="0" indent="0" hangingPunct="0">
              <a:buClr>
                <a:srgbClr val="16489F"/>
              </a:buClr>
              <a:buNone/>
              <a:defRPr/>
            </a:pPr>
            <a:r>
              <a:rPr lang="en-US" sz="1800" b="1" dirty="0" smtClean="0"/>
              <a:t>	</a:t>
            </a:r>
            <a:r>
              <a:rPr lang="en-US" sz="1600" dirty="0" smtClean="0"/>
              <a:t>(Antonio </a:t>
            </a:r>
            <a:r>
              <a:rPr lang="en-US" sz="1600" dirty="0" err="1" smtClean="0"/>
              <a:t>Goncalves</a:t>
            </a:r>
            <a:r>
              <a:rPr lang="en-US" sz="1600" dirty="0" smtClean="0"/>
              <a:t>, DG REGIO B3)</a:t>
            </a:r>
          </a:p>
          <a:p>
            <a:pPr marL="0" indent="0" hangingPunct="0">
              <a:buClr>
                <a:srgbClr val="16489F"/>
              </a:buClr>
              <a:buNone/>
              <a:defRPr/>
            </a:pPr>
            <a:endParaRPr lang="en-US" sz="1400" dirty="0" smtClean="0"/>
          </a:p>
          <a:p>
            <a:pPr hangingPunct="0">
              <a:buClr>
                <a:srgbClr val="16489F"/>
              </a:buClr>
              <a:buFont typeface="Wingdings" pitchFamily="2" charset="2"/>
              <a:buChar char="Ø"/>
              <a:defRPr/>
            </a:pPr>
            <a:r>
              <a:rPr lang="en-US" sz="1800" b="1" dirty="0" smtClean="0"/>
              <a:t>Financial Instruments implementation in </a:t>
            </a:r>
            <a:r>
              <a:rPr lang="en-US" sz="1800" b="1" dirty="0" err="1" smtClean="0"/>
              <a:t>Wielkopolska</a:t>
            </a:r>
            <a:r>
              <a:rPr lang="en-US" sz="1800" b="1" dirty="0" smtClean="0"/>
              <a:t>.    	</a:t>
            </a:r>
            <a:r>
              <a:rPr lang="en-US" sz="1600" dirty="0" smtClean="0"/>
              <a:t>(</a:t>
            </a:r>
            <a:r>
              <a:rPr lang="en-US" sz="1600" dirty="0" err="1" smtClean="0"/>
              <a:t>Radoslaw</a:t>
            </a:r>
            <a:r>
              <a:rPr lang="en-US" sz="1600" dirty="0" smtClean="0"/>
              <a:t> </a:t>
            </a:r>
            <a:r>
              <a:rPr lang="en-US" sz="1600" dirty="0" err="1" smtClean="0"/>
              <a:t>Krawczykowski</a:t>
            </a:r>
            <a:r>
              <a:rPr lang="en-US" sz="1600" dirty="0" smtClean="0"/>
              <a:t>, PL's managing authority)</a:t>
            </a:r>
          </a:p>
          <a:p>
            <a:pPr hangingPunct="0">
              <a:buClr>
                <a:srgbClr val="16489F"/>
              </a:buClr>
              <a:buFont typeface="Wingdings" pitchFamily="2" charset="2"/>
              <a:buChar char="Ø"/>
              <a:defRPr/>
            </a:pPr>
            <a:endParaRPr lang="en-US" sz="1400" b="1" dirty="0" smtClean="0"/>
          </a:p>
          <a:p>
            <a:pPr hangingPunct="0">
              <a:buClr>
                <a:srgbClr val="16489F"/>
              </a:buClr>
              <a:buFont typeface="Wingdings" pitchFamily="2" charset="2"/>
              <a:buChar char="Ø"/>
              <a:defRPr/>
            </a:pPr>
            <a:r>
              <a:rPr lang="en-US" sz="1800" b="1" dirty="0" smtClean="0"/>
              <a:t>Guarantee instrument set-up at regional level.</a:t>
            </a:r>
          </a:p>
          <a:p>
            <a:pPr marL="0" indent="0" hangingPunct="0">
              <a:buClr>
                <a:srgbClr val="16489F"/>
              </a:buClr>
              <a:buNone/>
              <a:defRPr/>
            </a:pPr>
            <a:r>
              <a:rPr lang="en-US" sz="1800" b="1" dirty="0" smtClean="0"/>
              <a:t>	</a:t>
            </a:r>
            <a:r>
              <a:rPr lang="en-US" sz="1600" dirty="0" smtClean="0"/>
              <a:t>(Thierry Armand, </a:t>
            </a:r>
            <a:r>
              <a:rPr lang="en-US" sz="1600" dirty="0" err="1" smtClean="0"/>
              <a:t>Banque</a:t>
            </a:r>
            <a:r>
              <a:rPr lang="en-US" sz="1600" dirty="0" smtClean="0"/>
              <a:t> </a:t>
            </a:r>
            <a:r>
              <a:rPr lang="en-US" sz="1600" dirty="0" err="1" smtClean="0"/>
              <a:t>Populaire</a:t>
            </a:r>
            <a:r>
              <a:rPr lang="en-US" sz="1600" dirty="0" smtClean="0"/>
              <a:t> du </a:t>
            </a:r>
            <a:r>
              <a:rPr lang="en-US" sz="1600" dirty="0" err="1" smtClean="0"/>
              <a:t>Sud</a:t>
            </a:r>
            <a:r>
              <a:rPr lang="en-US" sz="1600" dirty="0" smtClean="0"/>
              <a:t>, FR)</a:t>
            </a:r>
          </a:p>
          <a:p>
            <a:pPr marL="0" indent="0" hangingPunct="0">
              <a:buClr>
                <a:srgbClr val="16489F"/>
              </a:buClr>
              <a:buNone/>
              <a:defRPr/>
            </a:pPr>
            <a:endParaRPr lang="en-US" sz="1400" dirty="0" smtClean="0"/>
          </a:p>
          <a:p>
            <a:pPr hangingPunct="0">
              <a:buClr>
                <a:srgbClr val="16489F"/>
              </a:buClr>
              <a:buFont typeface="Wingdings" pitchFamily="2" charset="2"/>
              <a:buChar char="Ø"/>
              <a:defRPr/>
            </a:pPr>
            <a:r>
              <a:rPr lang="en-US" sz="1800" b="1" dirty="0" smtClean="0"/>
              <a:t>Financial instruments to support SMEs in Scotland.</a:t>
            </a:r>
          </a:p>
          <a:p>
            <a:pPr marL="0" indent="0" hangingPunct="0">
              <a:buClr>
                <a:srgbClr val="16489F"/>
              </a:buClr>
              <a:buNone/>
              <a:defRPr/>
            </a:pPr>
            <a:r>
              <a:rPr lang="en-US" sz="1800" b="1" dirty="0" smtClean="0"/>
              <a:t>	</a:t>
            </a:r>
            <a:r>
              <a:rPr lang="en-US" sz="1600" dirty="0" smtClean="0"/>
              <a:t>(Pat McHugh, Scottish Enterprise, UK)</a:t>
            </a:r>
          </a:p>
          <a:p>
            <a:pPr marL="0" indent="0" hangingPunct="0">
              <a:buClr>
                <a:srgbClr val="16489F"/>
              </a:buClr>
              <a:buNone/>
              <a:defRPr/>
            </a:pPr>
            <a:endParaRPr lang="en-US" sz="1400" dirty="0" smtClean="0"/>
          </a:p>
          <a:p>
            <a:pPr hangingPunct="0">
              <a:buClr>
                <a:srgbClr val="16489F"/>
              </a:buClr>
              <a:buFont typeface="Wingdings" pitchFamily="2" charset="2"/>
              <a:buChar char="Ø"/>
              <a:defRPr/>
            </a:pPr>
            <a:r>
              <a:rPr lang="en-US" sz="1800" b="1" dirty="0" smtClean="0"/>
              <a:t>Debate and discussion.</a:t>
            </a:r>
          </a:p>
          <a:p>
            <a:pPr marL="0" indent="0" hangingPunct="0">
              <a:buClr>
                <a:srgbClr val="16489F"/>
              </a:buClr>
              <a:buNone/>
              <a:defRPr/>
            </a:pPr>
            <a:endParaRPr lang="en-US" sz="1400" b="1" dirty="0" smtClean="0"/>
          </a:p>
          <a:p>
            <a:pPr hangingPunct="0">
              <a:buClr>
                <a:srgbClr val="16489F"/>
              </a:buClr>
              <a:buFont typeface="Wingdings" pitchFamily="2" charset="2"/>
              <a:buChar char="Ø"/>
              <a:defRPr/>
            </a:pPr>
            <a:r>
              <a:rPr lang="en-US" sz="1800" b="1" dirty="0" smtClean="0"/>
              <a:t>Conclusions and practical next steps.</a:t>
            </a:r>
          </a:p>
          <a:p>
            <a:pPr algn="just" eaLnBrk="0" hangingPunct="0">
              <a:lnSpc>
                <a:spcPct val="80000"/>
              </a:lnSpc>
              <a:spcBef>
                <a:spcPts val="1200"/>
              </a:spcBef>
              <a:buClrTx/>
              <a:defRPr/>
            </a:pPr>
            <a:endParaRPr lang="en-US" sz="1600" b="1" i="0" kern="0" dirty="0" smtClean="0">
              <a:solidFill>
                <a:srgbClr val="16489F"/>
              </a:solidFill>
              <a:latin typeface="Myriad Pro Black" charset="0"/>
            </a:endParaRPr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476250"/>
          </a:xfrm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4406D6B3-E691-4464-8D7C-FC1E1B2132A2}" type="slidenum">
              <a:rPr lang="en-GB" altLang="en-US" smtClean="0">
                <a:solidFill>
                  <a:schemeClr val="bg2"/>
                </a:solidFill>
                <a:latin typeface="Arial" pitchFamily="34" charset="0"/>
              </a:rPr>
              <a:pPr eaLnBrk="1" hangingPunct="1"/>
              <a:t>3</a:t>
            </a:fld>
            <a:endParaRPr lang="en-GB" altLang="en-US" smtClean="0">
              <a:solidFill>
                <a:schemeClr val="bg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27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936625"/>
          </a:xfrm>
        </p:spPr>
        <p:txBody>
          <a:bodyPr/>
          <a:lstStyle/>
          <a:p>
            <a:r>
              <a:rPr lang="en-GB" altLang="en-US" sz="3200" dirty="0" smtClean="0">
                <a:solidFill>
                  <a:srgbClr val="16489F"/>
                </a:solidFill>
                <a:latin typeface="Myriad Pro Black" charset="0"/>
              </a:rPr>
              <a:t>Main guideline of the presentation: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2348881"/>
            <a:ext cx="8229600" cy="309634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GB" sz="2000" i="0" dirty="0">
                <a:solidFill>
                  <a:srgbClr val="2752A9"/>
                </a:solidFill>
                <a:latin typeface="Myriad Pro Black" charset="0"/>
              </a:rPr>
              <a:t>The pros/cons of implementing FI, the lessons learned,</a:t>
            </a:r>
          </a:p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GB" sz="2000" i="0" dirty="0">
                <a:solidFill>
                  <a:srgbClr val="2752A9"/>
                </a:solidFill>
                <a:latin typeface="Myriad Pro Black" charset="0"/>
              </a:rPr>
              <a:t>The comparison between Grants vs. revolving instruments,</a:t>
            </a:r>
          </a:p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GB" sz="2000" i="0" dirty="0">
                <a:solidFill>
                  <a:srgbClr val="2752A9"/>
                </a:solidFill>
                <a:latin typeface="Myriad Pro Black" charset="0"/>
              </a:rPr>
              <a:t>The know-how to ensure a good implementation,</a:t>
            </a:r>
          </a:p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GB" sz="2000" i="0" dirty="0">
                <a:solidFill>
                  <a:srgbClr val="2752A9"/>
                </a:solidFill>
                <a:latin typeface="Myriad Pro Black" charset="0"/>
              </a:rPr>
              <a:t>The vision for the future programming period.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D23EEE-1110-48A4-82AE-BA59A03A731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3503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16489F"/>
                </a:solidFill>
                <a:latin typeface="Myriad Pro Black" charset="0"/>
              </a:rPr>
              <a:t>Presentations from :</a:t>
            </a:r>
            <a:endParaRPr lang="en-US" sz="3200" dirty="0">
              <a:solidFill>
                <a:srgbClr val="16489F"/>
              </a:solidFill>
              <a:latin typeface="Myriad Pro Black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3384376"/>
          </a:xfrm>
        </p:spPr>
        <p:txBody>
          <a:bodyPr/>
          <a:lstStyle/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US" dirty="0"/>
              <a:t>Antonio </a:t>
            </a:r>
            <a:r>
              <a:rPr lang="en-US" dirty="0" err="1"/>
              <a:t>Goncalves</a:t>
            </a:r>
            <a:r>
              <a:rPr lang="en-US" dirty="0"/>
              <a:t>, DG REGIO </a:t>
            </a:r>
            <a:r>
              <a:rPr lang="en-US" dirty="0" smtClean="0"/>
              <a:t>B3</a:t>
            </a:r>
          </a:p>
          <a:p>
            <a:pPr marL="0" indent="0">
              <a:buClr>
                <a:srgbClr val="16489F"/>
              </a:buClr>
              <a:buNone/>
            </a:pPr>
            <a:endParaRPr lang="en-US" dirty="0"/>
          </a:p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US" dirty="0" err="1" smtClean="0"/>
              <a:t>Radoslaw</a:t>
            </a:r>
            <a:r>
              <a:rPr lang="en-US" dirty="0" smtClean="0"/>
              <a:t> </a:t>
            </a:r>
            <a:r>
              <a:rPr lang="en-US" dirty="0" err="1"/>
              <a:t>Krawczykowski</a:t>
            </a:r>
            <a:r>
              <a:rPr lang="en-US" dirty="0"/>
              <a:t>, Managing Authority, PL</a:t>
            </a:r>
          </a:p>
          <a:p>
            <a:pPr marL="0" indent="0">
              <a:buClr>
                <a:srgbClr val="16489F"/>
              </a:buClr>
              <a:buNone/>
            </a:pPr>
            <a:endParaRPr lang="en-US" dirty="0" smtClean="0"/>
          </a:p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US" dirty="0" smtClean="0"/>
              <a:t>Thierry </a:t>
            </a:r>
            <a:r>
              <a:rPr lang="en-US" dirty="0"/>
              <a:t>Armand, </a:t>
            </a:r>
            <a:r>
              <a:rPr lang="en-US" dirty="0" err="1"/>
              <a:t>Banque</a:t>
            </a:r>
            <a:r>
              <a:rPr lang="en-US" dirty="0"/>
              <a:t> </a:t>
            </a:r>
            <a:r>
              <a:rPr lang="en-US" dirty="0" err="1"/>
              <a:t>Populaire</a:t>
            </a:r>
            <a:r>
              <a:rPr lang="en-US" dirty="0"/>
              <a:t> du </a:t>
            </a:r>
            <a:r>
              <a:rPr lang="en-US" dirty="0" err="1"/>
              <a:t>Sud</a:t>
            </a:r>
            <a:r>
              <a:rPr lang="en-US" dirty="0"/>
              <a:t>, FR</a:t>
            </a:r>
          </a:p>
          <a:p>
            <a:pPr marL="0" indent="0">
              <a:buClr>
                <a:srgbClr val="16489F"/>
              </a:buClr>
              <a:buNone/>
            </a:pPr>
            <a:endParaRPr lang="en-US" dirty="0"/>
          </a:p>
          <a:p>
            <a:pPr>
              <a:buClr>
                <a:srgbClr val="16489F"/>
              </a:buClr>
              <a:buFont typeface="Wingdings" pitchFamily="2" charset="2"/>
              <a:buChar char="Ø"/>
            </a:pPr>
            <a:r>
              <a:rPr lang="en-US" dirty="0"/>
              <a:t>Pat McHugh, Scottish Enterprise, UK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D23EEE-1110-48A4-82AE-BA59A03A7318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7891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339850"/>
            <a:ext cx="8496300" cy="936625"/>
          </a:xfrm>
        </p:spPr>
        <p:txBody>
          <a:bodyPr/>
          <a:lstStyle/>
          <a:p>
            <a:pPr marL="0" indent="0" eaLnBrk="1" hangingPunct="1"/>
            <a:r>
              <a:rPr lang="en-GB" altLang="en-US" sz="3200" dirty="0">
                <a:solidFill>
                  <a:srgbClr val="16489F"/>
                </a:solidFill>
                <a:latin typeface="Myriad Pro Black" charset="0"/>
              </a:rPr>
              <a:t>Conclusions and next </a:t>
            </a:r>
            <a:r>
              <a:rPr lang="en-GB" altLang="en-US" sz="3200" dirty="0" smtClean="0">
                <a:solidFill>
                  <a:srgbClr val="16489F"/>
                </a:solidFill>
                <a:latin typeface="Myriad Pro Black" charset="0"/>
              </a:rPr>
              <a:t>steps:</a:t>
            </a:r>
            <a:endParaRPr lang="en-US" altLang="en-US" sz="3200" dirty="0">
              <a:solidFill>
                <a:srgbClr val="16489F"/>
              </a:solidFill>
              <a:latin typeface="Myriad Pro Black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115616" y="2708274"/>
            <a:ext cx="7559675" cy="208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0" hangingPunct="0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ClrTx/>
              <a:buFont typeface="Wingdings" pitchFamily="2" charset="2"/>
              <a:buChar char="Ø"/>
              <a:defRPr/>
            </a:pPr>
            <a:r>
              <a:rPr lang="en-GB" sz="1800" b="1" i="0" kern="0" dirty="0" smtClean="0">
                <a:solidFill>
                  <a:srgbClr val="16489F"/>
                </a:solidFill>
                <a:latin typeface="Myriad Pro Black" charset="0"/>
              </a:rPr>
              <a:t>Partnership agreement and operational programme preparation;</a:t>
            </a:r>
          </a:p>
          <a:p>
            <a:pPr algn="just" eaLnBrk="0" hangingPunct="0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ClrTx/>
              <a:buFont typeface="Wingdings" pitchFamily="2" charset="2"/>
              <a:buChar char="Ø"/>
              <a:defRPr/>
            </a:pPr>
            <a:r>
              <a:rPr lang="en-GB" sz="1800" b="1" i="0" kern="0" dirty="0" smtClean="0">
                <a:solidFill>
                  <a:srgbClr val="16489F"/>
                </a:solidFill>
                <a:latin typeface="Myriad Pro Black" charset="0"/>
              </a:rPr>
              <a:t>Ex-ante assessment for ESI Funds programmes to be carry out;</a:t>
            </a:r>
          </a:p>
          <a:p>
            <a:pPr eaLnBrk="0" hangingPunct="0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ClrTx/>
              <a:buFont typeface="Wingdings" pitchFamily="2" charset="2"/>
              <a:buChar char="Ø"/>
              <a:defRPr/>
            </a:pPr>
            <a:r>
              <a:rPr lang="en-GB" sz="1800" b="1" i="0" kern="0" dirty="0" smtClean="0">
                <a:solidFill>
                  <a:srgbClr val="16489F"/>
                </a:solidFill>
                <a:latin typeface="Myriad Pro Black" charset="0"/>
              </a:rPr>
              <a:t>Mode of implementation (centralised or shared);</a:t>
            </a:r>
          </a:p>
          <a:p>
            <a:pPr eaLnBrk="0" hangingPunct="0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ClrTx/>
              <a:buFont typeface="Wingdings" pitchFamily="2" charset="2"/>
              <a:buChar char="Ø"/>
              <a:defRPr/>
            </a:pPr>
            <a:r>
              <a:rPr lang="en-GB" sz="1800" b="1" i="0" kern="0" dirty="0" smtClean="0">
                <a:solidFill>
                  <a:srgbClr val="16489F"/>
                </a:solidFill>
                <a:latin typeface="Myriad Pro Black" charset="0"/>
              </a:rPr>
              <a:t>Selections of bodies implementing financial </a:t>
            </a:r>
            <a:r>
              <a:rPr lang="en-GB" sz="1800" b="1" i="0" kern="0" dirty="0" smtClean="0">
                <a:solidFill>
                  <a:srgbClr val="16489F"/>
                </a:solidFill>
                <a:latin typeface="Myriad Pro Black" charset="0"/>
              </a:rPr>
              <a:t>instruments.</a:t>
            </a:r>
            <a:endParaRPr lang="en-GB" sz="1800" b="1" i="0" kern="0" dirty="0" smtClean="0">
              <a:solidFill>
                <a:srgbClr val="16489F"/>
              </a:solidFill>
              <a:latin typeface="Myriad Pro Black" charset="0"/>
            </a:endParaRPr>
          </a:p>
          <a:p>
            <a:pPr marL="0" indent="0" eaLnBrk="0" hangingPunct="0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ClrTx/>
              <a:buNone/>
              <a:defRPr/>
            </a:pPr>
            <a:endParaRPr lang="en-GB" sz="1800" b="1" i="0" kern="0" dirty="0" smtClean="0">
              <a:solidFill>
                <a:srgbClr val="16489F"/>
              </a:solidFill>
              <a:latin typeface="Myriad Pro Black" charset="0"/>
            </a:endParaRPr>
          </a:p>
          <a:p>
            <a:pPr marL="0" indent="0" algn="just" eaLnBrk="0" hangingPunct="0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  <a:buClrTx/>
              <a:buFontTx/>
              <a:buNone/>
              <a:defRPr/>
            </a:pPr>
            <a:endParaRPr lang="en-GB" sz="1800" b="1" i="0" kern="0" dirty="0" smtClean="0">
              <a:solidFill>
                <a:srgbClr val="16489F"/>
              </a:solidFill>
              <a:latin typeface="Myriad Pro Black" charset="0"/>
            </a:endParaRPr>
          </a:p>
          <a:p>
            <a:pPr algn="just" eaLnBrk="0" hangingPunct="0">
              <a:lnSpc>
                <a:spcPct val="80000"/>
              </a:lnSpc>
              <a:spcBef>
                <a:spcPts val="1200"/>
              </a:spcBef>
              <a:buClrTx/>
              <a:defRPr/>
            </a:pPr>
            <a:endParaRPr lang="en-GB" sz="1600" b="1" i="0" kern="0" dirty="0" smtClean="0">
              <a:solidFill>
                <a:srgbClr val="16489F"/>
              </a:solidFill>
              <a:latin typeface="Myriad Pro Black" charset="0"/>
            </a:endParaRPr>
          </a:p>
        </p:txBody>
      </p:sp>
      <p:sp>
        <p:nvSpPr>
          <p:cNvPr id="3174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476250"/>
          </a:xfrm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F5AC97D3-E9DA-4045-91FA-662FAFF3CCA3}" type="slidenum">
              <a:rPr lang="en-GB" altLang="en-US" smtClean="0">
                <a:solidFill>
                  <a:schemeClr val="bg2"/>
                </a:solidFill>
                <a:latin typeface="Arial" pitchFamily="34" charset="0"/>
              </a:rPr>
              <a:pPr eaLnBrk="1" hangingPunct="1"/>
              <a:t>6</a:t>
            </a:fld>
            <a:endParaRPr lang="en-GB" altLang="en-US" smtClean="0">
              <a:solidFill>
                <a:schemeClr val="bg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39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plate_ppt_dgregio_0209">
  <a:themeElements>
    <a:clrScheme name="template_ppt_dgregio_02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_ppt_dgregio_0209">
      <a:majorFont>
        <a:latin typeface="Myriad Pro Black"/>
        <a:ea typeface=""/>
        <a:cs typeface=""/>
      </a:majorFont>
      <a:minorFont>
        <a:latin typeface="Myriad Pro Black SemiC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Myriad Pro Light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Myriad Pro Light" pitchFamily="34" charset="0"/>
          </a:defRPr>
        </a:defPPr>
      </a:lstStyle>
    </a:lnDef>
  </a:objectDefaults>
  <a:extraClrSchemeLst>
    <a:extraClrScheme>
      <a:clrScheme name="template_ppt_dgregio_02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ppt_dgregio_02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ppt_dgregio_02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ppt_dgregio_02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ppt_dgregio_02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ppt_dgregio_02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4209</TotalTime>
  <Words>352</Words>
  <Application>Microsoft Office PowerPoint</Application>
  <PresentationFormat>On-screen Show (4:3)</PresentationFormat>
  <Paragraphs>76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Slide_Master</vt:lpstr>
      <vt:lpstr>template_ppt_dgregio_0209</vt:lpstr>
      <vt:lpstr>Financial  Instruments in Cohesion Policy 2014-2020</vt:lpstr>
      <vt:lpstr>On the panel today…</vt:lpstr>
      <vt:lpstr>Agenda:</vt:lpstr>
      <vt:lpstr>Main guideline of the presentation:</vt:lpstr>
      <vt:lpstr>Presentations from :</vt:lpstr>
      <vt:lpstr>Conclusions and next steps: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Regional Policy</dc:title>
  <dc:creator>LANCRY BEAUMONT Rachel (REGIO)</dc:creator>
  <cp:lastModifiedBy>BONNET Aubin (REGIO)</cp:lastModifiedBy>
  <cp:revision>238</cp:revision>
  <cp:lastPrinted>2013-04-15T08:25:57Z</cp:lastPrinted>
  <dcterms:created xsi:type="dcterms:W3CDTF">2011-10-28T10:25:18Z</dcterms:created>
  <dcterms:modified xsi:type="dcterms:W3CDTF">2013-10-04T09:38:10Z</dcterms:modified>
</cp:coreProperties>
</file>