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15" r:id="rId2"/>
    <p:sldMasterId id="2147484349" r:id="rId3"/>
  </p:sldMasterIdLst>
  <p:notesMasterIdLst>
    <p:notesMasterId r:id="rId15"/>
  </p:notesMasterIdLst>
  <p:handoutMasterIdLst>
    <p:handoutMasterId r:id="rId16"/>
  </p:handoutMasterIdLst>
  <p:sldIdLst>
    <p:sldId id="340" r:id="rId4"/>
    <p:sldId id="343" r:id="rId5"/>
    <p:sldId id="351" r:id="rId6"/>
    <p:sldId id="359" r:id="rId7"/>
    <p:sldId id="329" r:id="rId8"/>
    <p:sldId id="353" r:id="rId9"/>
    <p:sldId id="330" r:id="rId10"/>
    <p:sldId id="360" r:id="rId11"/>
    <p:sldId id="337" r:id="rId12"/>
    <p:sldId id="293" r:id="rId13"/>
    <p:sldId id="273" r:id="rId14"/>
  </p:sldIdLst>
  <p:sldSz cx="9144000" cy="6858000" type="screen4x3"/>
  <p:notesSz cx="6718300" cy="98552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8080"/>
    <a:srgbClr val="16489F"/>
    <a:srgbClr val="3166CF"/>
    <a:srgbClr val="2D5EC1"/>
    <a:srgbClr val="2752A9"/>
    <a:srgbClr val="FFD624"/>
    <a:srgbClr val="BDDEFF"/>
    <a:srgbClr val="3838AE"/>
    <a:srgbClr val="3E6FD2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47" autoAdjust="0"/>
    <p:restoredTop sz="97486" autoAdjust="0"/>
  </p:normalViewPr>
  <p:slideViewPr>
    <p:cSldViewPr>
      <p:cViewPr>
        <p:scale>
          <a:sx n="100" d="100"/>
          <a:sy n="100" d="100"/>
        </p:scale>
        <p:origin x="-2238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3104"/>
        <p:guide pos="21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890" cy="49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4849" y="0"/>
            <a:ext cx="2911890" cy="49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0550"/>
            <a:ext cx="2911890" cy="49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4849" y="9360550"/>
            <a:ext cx="2911890" cy="49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9455D185-B7E9-4919-B057-3D518A721C0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64921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890" cy="49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4849" y="0"/>
            <a:ext cx="2911890" cy="49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39775"/>
            <a:ext cx="4926012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2456" y="4680276"/>
            <a:ext cx="5373389" cy="443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0550"/>
            <a:ext cx="2911890" cy="49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4849" y="9360550"/>
            <a:ext cx="2911890" cy="49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50CC616-46B9-475D-BB61-3C62654C50C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16232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0CC616-46B9-475D-BB61-3C62654C50C5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319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B0FEF29-1646-454E-8E5C-0F9F304C985A}" type="slidenum">
              <a:rPr lang="en-GB" smtClean="0">
                <a:solidFill>
                  <a:srgbClr val="000000"/>
                </a:solidFill>
              </a:rPr>
              <a:pPr/>
              <a:t>2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34866" indent="-28264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30564" indent="-226112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582790" indent="-226112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35015" indent="-226112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487241" indent="-226112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39467" indent="-226112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391693" indent="-226112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43919" indent="-226112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D6E1A94D-C67A-4C3E-818E-0C601BEAD7CA}" type="slidenum">
              <a:rPr lang="en-GB" smtClean="0">
                <a:solidFill>
                  <a:schemeClr val="tx1"/>
                </a:solidFill>
                <a:latin typeface="Arial" pitchFamily="34" charset="0"/>
              </a:rPr>
              <a:pPr eaLnBrk="1" hangingPunct="1"/>
              <a:t>3</a:t>
            </a:fld>
            <a:endParaRPr lang="en-GB" smtClean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2621F95-E186-4CA9-8B35-E253336EBF9B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0CD74AF-A94F-4481-88AA-B27D974A341B}" type="slidenum">
              <a:rPr lang="en-GB" smtClean="0"/>
              <a:pPr/>
              <a:t>5</a:t>
            </a:fld>
            <a:endParaRPr lang="en-GB" dirty="0" smtClean="0"/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796EC3D-1B22-43EF-8B11-754B505C5246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0CC616-46B9-475D-BB61-3C62654C50C5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8759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0CC616-46B9-475D-BB61-3C62654C50C5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93090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0CC616-46B9-475D-BB61-3C62654C50C5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7699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/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4"/>
          <p:cNvSpPr>
            <a:spLocks noChangeArrowheads="1"/>
          </p:cNvSpPr>
          <p:nvPr userDrawn="1"/>
        </p:nvSpPr>
        <p:spPr bwMode="auto">
          <a:xfrm>
            <a:off x="4251325" y="1223963"/>
            <a:ext cx="623888" cy="31750"/>
          </a:xfrm>
          <a:prstGeom prst="rect">
            <a:avLst/>
          </a:prstGeom>
          <a:solidFill>
            <a:srgbClr val="EE803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13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/>
          <a:p>
            <a:pPr defTabSz="457200"/>
            <a:r>
              <a:rPr lang="fr-BE" sz="900">
                <a:solidFill>
                  <a:srgbClr val="FFFFFF"/>
                </a:solidFill>
                <a:latin typeface="Calibri" pitchFamily="34" charset="0"/>
              </a:rPr>
              <a:t>Regional Policy</a:t>
            </a:r>
            <a:endParaRPr lang="en-GB" sz="9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Rectangle 8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FA9ABD7A-CB27-4D07-AB54-EFBE2E518F7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15102-1A22-4484-A8ED-F82D8D3B40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F1A52-F076-4133-82B4-8D3818BCA7E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egra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1338"/>
            <a:ext cx="9144000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fond_courb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filet_bl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00200"/>
            <a:ext cx="9144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Logos_EUComm_en_f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381000"/>
            <a:ext cx="1676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carte_fina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72400" y="0"/>
            <a:ext cx="1371600" cy="108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6324600" y="228600"/>
            <a:ext cx="2133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800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10" name="Picture 14" descr="courb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76200" y="938213"/>
            <a:ext cx="92964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8528050" y="6332538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fld id="{7A6CB0B3-DE35-4B1A-A4C0-51A3508A702C}" type="slidenum">
              <a:rPr lang="en-US" sz="1800">
                <a:solidFill>
                  <a:srgbClr val="16489F"/>
                </a:solidFill>
                <a:latin typeface="Myriad Pro" pitchFamily="34" charset="0"/>
              </a:rPr>
              <a:pPr/>
              <a:t>‹#›</a:t>
            </a:fld>
            <a:endParaRPr lang="en-US" sz="1800">
              <a:solidFill>
                <a:srgbClr val="16489F"/>
              </a:solidFill>
              <a:latin typeface="Myriad Pro" pitchFamily="34" charset="0"/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2743200" y="228600"/>
            <a:ext cx="5257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sz="2000" smtClean="0">
              <a:solidFill>
                <a:srgbClr val="FFFFFF"/>
              </a:solidFill>
              <a:latin typeface="Myriad Pro Light Cond"/>
            </a:endParaRPr>
          </a:p>
        </p:txBody>
      </p:sp>
      <p:sp>
        <p:nvSpPr>
          <p:cNvPr id="182281" name="Rectangle 9"/>
          <p:cNvSpPr>
            <a:spLocks noGrp="1" noChangeArrowheads="1"/>
          </p:cNvSpPr>
          <p:nvPr>
            <p:ph type="ctrTitle"/>
          </p:nvPr>
        </p:nvSpPr>
        <p:spPr>
          <a:xfrm>
            <a:off x="685800" y="2587625"/>
            <a:ext cx="7772400" cy="1470025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2282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100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23EEE-1110-48A4-82AE-BA59A03A731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BE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15100" y="990600"/>
            <a:ext cx="1943100" cy="53340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0" y="990600"/>
            <a:ext cx="5676900" cy="53340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72400" cy="9144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685800" y="2057400"/>
            <a:ext cx="3810000" cy="4267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4267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72400" cy="9144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685800" y="2057400"/>
            <a:ext cx="7772400" cy="4267200"/>
          </a:xfrm>
        </p:spPr>
        <p:txBody>
          <a:bodyPr/>
          <a:lstStyle/>
          <a:p>
            <a:pPr lvl="0"/>
            <a:endParaRPr lang="fr-BE" noProof="0" smtClean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457200"/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4"/>
          <p:cNvSpPr>
            <a:spLocks noChangeArrowheads="1"/>
          </p:cNvSpPr>
          <p:nvPr userDrawn="1"/>
        </p:nvSpPr>
        <p:spPr bwMode="auto">
          <a:xfrm>
            <a:off x="4251325" y="1223963"/>
            <a:ext cx="623888" cy="31750"/>
          </a:xfrm>
          <a:prstGeom prst="rect">
            <a:avLst/>
          </a:prstGeom>
          <a:solidFill>
            <a:srgbClr val="EE803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13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/>
          <a:p>
            <a:pPr defTabSz="457200"/>
            <a:r>
              <a:rPr lang="fr-BE" sz="900">
                <a:solidFill>
                  <a:srgbClr val="FFFFFF"/>
                </a:solidFill>
                <a:latin typeface="Calibri" pitchFamily="34" charset="0"/>
              </a:rPr>
              <a:t>Regional Policy</a:t>
            </a:r>
            <a:endParaRPr lang="en-GB" sz="9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>
              <a:spcBef>
                <a:spcPct val="50000"/>
              </a:spcBef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Rectangle 8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48A891C5-A518-49CF-A827-8D97D81137E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CDF1C340-CE06-433D-B517-DD81F5BA4C3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00CD99B3-B7B5-421C-9D67-67A222E3CA8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BC5B0D03-158D-4339-B8F7-53D68341943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CCC8678B-9771-4074-94F5-CABF2B8CADF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18D4E-81D4-4284-92DF-107BA6CE225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45EEABE3-AB24-4993-B8D8-F8F6508D955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CE3967EB-334A-4428-84A3-39E415A6955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E6133ECC-3286-4308-914F-CBC8659DADC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1DD63AA7-F9A2-4BB8-8A2A-36220C41E47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EDE31D3B-B90C-436D-9A7D-E391597A25E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fld id="{C2E86B57-63B1-4679-A0C9-939E035EC07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591C5-8B2D-4B9F-8426-94D3FB28376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302CF-B28A-4188-A103-60B247F2B9B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F43BF-CFBB-455F-8EFA-D49E39CD0D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221B1-A726-41C7-B270-8FE5D3378F7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7945F-7CB8-46C4-A698-063988FC24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4BA17-AF3B-4333-AF6C-A6D3D1F8837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Second level</a:t>
            </a:r>
            <a:endParaRPr lang="en-GB" smtClean="0"/>
          </a:p>
          <a:p>
            <a:pPr lvl="1"/>
            <a:r>
              <a:rPr lang="en-GB" smtClean="0"/>
              <a:t>Third level</a:t>
            </a:r>
          </a:p>
          <a:p>
            <a:pPr lvl="2"/>
            <a:r>
              <a:rPr lang="en-GB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AF6CDA30-8B88-4FA6-A6E4-5240E90B60F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32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Rectangle 19"/>
          <p:cNvSpPr>
            <a:spLocks noChangeArrowheads="1"/>
          </p:cNvSpPr>
          <p:nvPr userDrawn="1"/>
        </p:nvSpPr>
        <p:spPr bwMode="auto">
          <a:xfrm>
            <a:off x="4251325" y="1222375"/>
            <a:ext cx="623888" cy="39688"/>
          </a:xfrm>
          <a:prstGeom prst="rect">
            <a:avLst/>
          </a:prstGeom>
          <a:solidFill>
            <a:srgbClr val="EE803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/>
          <a:p>
            <a:pPr defTabSz="457200"/>
            <a:r>
              <a:rPr lang="fr-BE" sz="900">
                <a:solidFill>
                  <a:srgbClr val="FFFFFF"/>
                </a:solidFill>
                <a:latin typeface="Calibri" pitchFamily="34" charset="0"/>
              </a:rPr>
              <a:t>Regional Policy</a:t>
            </a:r>
            <a:endParaRPr lang="en-GB" sz="9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4" r:id="rId1"/>
    <p:sldLayoutId id="2147484422" r:id="rId2"/>
    <p:sldLayoutId id="2147484423" r:id="rId3"/>
    <p:sldLayoutId id="2147484424" r:id="rId4"/>
    <p:sldLayoutId id="2147484425" r:id="rId5"/>
    <p:sldLayoutId id="2147484426" r:id="rId6"/>
    <p:sldLayoutId id="2147484427" r:id="rId7"/>
    <p:sldLayoutId id="2147484428" r:id="rId8"/>
    <p:sldLayoutId id="2147484429" r:id="rId9"/>
    <p:sldLayoutId id="2147484430" r:id="rId10"/>
    <p:sldLayoutId id="2147484431" r:id="rId11"/>
  </p:sldLayoutIdLst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egrad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206375"/>
            <a:ext cx="91440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13" descr="fond_courbe1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-45720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5" descr="Logos_EUComm_en_fr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04800" y="152400"/>
            <a:ext cx="1676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6" descr="courbe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76200" y="481013"/>
            <a:ext cx="92964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8" descr="carte_final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077200" y="-276225"/>
            <a:ext cx="10668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906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Title</a:t>
            </a:r>
          </a:p>
        </p:txBody>
      </p:sp>
      <p:sp>
        <p:nvSpPr>
          <p:cNvPr id="205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057400"/>
            <a:ext cx="7772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7" name="Text Box 21"/>
          <p:cNvSpPr txBox="1">
            <a:spLocks noChangeArrowheads="1"/>
          </p:cNvSpPr>
          <p:nvPr/>
        </p:nvSpPr>
        <p:spPr bwMode="auto">
          <a:xfrm>
            <a:off x="8153400" y="6400800"/>
            <a:ext cx="990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058" name="Text Box 22"/>
          <p:cNvSpPr txBox="1">
            <a:spLocks noChangeArrowheads="1"/>
          </p:cNvSpPr>
          <p:nvPr/>
        </p:nvSpPr>
        <p:spPr bwMode="auto">
          <a:xfrm>
            <a:off x="8534400" y="6324600"/>
            <a:ext cx="533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EF06CB9F-FD9E-448D-B987-8C6C866433B7}" type="slidenum">
              <a:rPr lang="en-US" sz="1800" smtClean="0">
                <a:solidFill>
                  <a:srgbClr val="16489F"/>
                </a:solidFill>
                <a:latin typeface="Myriad Pro" pitchFamily="34" charset="0"/>
              </a:rPr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en-US" sz="1800" smtClean="0">
              <a:solidFill>
                <a:srgbClr val="16489F"/>
              </a:solidFill>
              <a:latin typeface="Myriad Pro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5" r:id="rId1"/>
    <p:sldLayoutId id="2147484432" r:id="rId2"/>
    <p:sldLayoutId id="2147484433" r:id="rId3"/>
    <p:sldLayoutId id="2147484434" r:id="rId4"/>
    <p:sldLayoutId id="2147484435" r:id="rId5"/>
    <p:sldLayoutId id="2147484436" r:id="rId6"/>
    <p:sldLayoutId id="2147484437" r:id="rId7"/>
    <p:sldLayoutId id="2147484438" r:id="rId8"/>
    <p:sldLayoutId id="2147484439" r:id="rId9"/>
    <p:sldLayoutId id="2147484440" r:id="rId10"/>
    <p:sldLayoutId id="2147484441" r:id="rId11"/>
    <p:sldLayoutId id="2147484442" r:id="rId12"/>
    <p:sldLayoutId id="2147484443" r:id="rId13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Myriad Pro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Myriad Pro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Myriad Pro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Myriad Pro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Myriad Pro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Myriad Pro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Myriad Pro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16489F"/>
          </a:solidFill>
          <a:latin typeface="Myriad Pro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rgbClr val="16489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16489F"/>
          </a:solidFill>
          <a:latin typeface="Myriad Pro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16489F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16489F"/>
          </a:solidFill>
          <a:latin typeface="Myriad Pro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16489F"/>
          </a:solidFill>
          <a:latin typeface="Myriad Pro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6489F"/>
          </a:solidFill>
          <a:latin typeface="Myriad Pro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6489F"/>
          </a:solidFill>
          <a:latin typeface="Myriad Pro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6489F"/>
          </a:solidFill>
          <a:latin typeface="Myriad Pro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6489F"/>
          </a:solidFill>
          <a:latin typeface="Myriad Pro" pitchFamily="34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Title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smtClean="0"/>
              <a:t>Second level</a:t>
            </a:r>
            <a:endParaRPr lang="en-GB" smtClean="0"/>
          </a:p>
          <a:p>
            <a:pPr lvl="1"/>
            <a:r>
              <a:rPr lang="en-GB" smtClean="0"/>
              <a:t>Third level</a:t>
            </a:r>
          </a:p>
          <a:p>
            <a:pPr lvl="2"/>
            <a:r>
              <a:rPr lang="en-GB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4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9FF43A02-3ED8-49AA-AD22-E0C5EE78A63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3080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Rectangle 19"/>
          <p:cNvSpPr>
            <a:spLocks noChangeArrowheads="1"/>
          </p:cNvSpPr>
          <p:nvPr userDrawn="1"/>
        </p:nvSpPr>
        <p:spPr bwMode="auto">
          <a:xfrm>
            <a:off x="4251325" y="1222375"/>
            <a:ext cx="623888" cy="39688"/>
          </a:xfrm>
          <a:prstGeom prst="rect">
            <a:avLst/>
          </a:prstGeom>
          <a:solidFill>
            <a:srgbClr val="EE803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/>
          <a:p>
            <a:pPr defTabSz="457200"/>
            <a:r>
              <a:rPr lang="fr-BE" sz="900">
                <a:solidFill>
                  <a:srgbClr val="FFFFFF"/>
                </a:solidFill>
                <a:latin typeface="Calibri" pitchFamily="34" charset="0"/>
              </a:rPr>
              <a:t>Regional Policy</a:t>
            </a:r>
            <a:endParaRPr lang="en-GB" sz="9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6" r:id="rId1"/>
    <p:sldLayoutId id="2147484447" r:id="rId2"/>
    <p:sldLayoutId id="2147484448" r:id="rId3"/>
    <p:sldLayoutId id="2147484449" r:id="rId4"/>
    <p:sldLayoutId id="2147484450" r:id="rId5"/>
    <p:sldLayoutId id="2147484451" r:id="rId6"/>
    <p:sldLayoutId id="2147484452" r:id="rId7"/>
    <p:sldLayoutId id="2147484453" r:id="rId8"/>
    <p:sldLayoutId id="2147484454" r:id="rId9"/>
    <p:sldLayoutId id="2147484455" r:id="rId10"/>
    <p:sldLayoutId id="2147484456" r:id="rId11"/>
  </p:sldLayoutIdLst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regional_policy/sources/docoffic/official/communic/financial/financial_instruments_2012_en.pdf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c.europa.eu/regional_policy/thefunds/instruments/doc/fls_stocktaking_final.pdf" TargetMode="External"/><Relationship Id="rId5" Type="http://schemas.openxmlformats.org/officeDocument/2006/relationships/hyperlink" Target="http://ec.europa.eu/regional_policy/sources/docgener/panorama/pdf/mag43/mag43_en.pdf" TargetMode="External"/><Relationship Id="rId4" Type="http://schemas.openxmlformats.org/officeDocument/2006/relationships/hyperlink" Target="http://ec.europa.eu/regional_policy/sources/docgener/informat/2014/financial_instruments_en.pdf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79512" y="1988840"/>
            <a:ext cx="8856984" cy="1296144"/>
          </a:xfrm>
        </p:spPr>
        <p:txBody>
          <a:bodyPr/>
          <a:lstStyle/>
          <a:p>
            <a:pPr indent="0" algn="ctr" eaLnBrk="1" hangingPunct="1"/>
            <a:r>
              <a:rPr lang="en-GB" sz="4400" dirty="0" smtClean="0"/>
              <a:t>Financial  Instruments in Cohesion Policy 2014-2020</a:t>
            </a:r>
          </a:p>
        </p:txBody>
      </p:sp>
      <p:sp>
        <p:nvSpPr>
          <p:cNvPr id="4" name="Rectangle 3"/>
          <p:cNvSpPr/>
          <p:nvPr/>
        </p:nvSpPr>
        <p:spPr>
          <a:xfrm>
            <a:off x="3851920" y="5085184"/>
            <a:ext cx="51480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/>
            <a:r>
              <a:rPr lang="en-GB" altLang="en-US" sz="1400" i="1" dirty="0" err="1">
                <a:solidFill>
                  <a:schemeClr val="bg1"/>
                </a:solidFill>
              </a:rPr>
              <a:t>António</a:t>
            </a:r>
            <a:r>
              <a:rPr lang="en-GB" altLang="en-US" sz="1400" i="1" dirty="0">
                <a:solidFill>
                  <a:schemeClr val="bg1"/>
                </a:solidFill>
              </a:rPr>
              <a:t> </a:t>
            </a:r>
            <a:r>
              <a:rPr lang="en-GB" altLang="en-US" sz="1400" i="1" dirty="0" err="1">
                <a:solidFill>
                  <a:schemeClr val="bg1"/>
                </a:solidFill>
              </a:rPr>
              <a:t>Gonçalves</a:t>
            </a:r>
            <a:r>
              <a:rPr lang="en-GB" altLang="en-US" sz="1400" i="1" dirty="0">
                <a:solidFill>
                  <a:schemeClr val="bg1"/>
                </a:solidFill>
              </a:rPr>
              <a:t/>
            </a:r>
            <a:br>
              <a:rPr lang="en-GB" altLang="en-US" sz="1400" i="1" dirty="0">
                <a:solidFill>
                  <a:schemeClr val="bg1"/>
                </a:solidFill>
              </a:rPr>
            </a:br>
            <a:r>
              <a:rPr lang="en-GB" altLang="en-US" sz="1400" i="1" dirty="0">
                <a:solidFill>
                  <a:schemeClr val="bg1"/>
                </a:solidFill>
              </a:rPr>
              <a:t>Financial instruments and IFI Relations</a:t>
            </a:r>
          </a:p>
          <a:p>
            <a:pPr algn="r" eaLnBrk="1" hangingPunct="1"/>
            <a:r>
              <a:rPr lang="en-GB" altLang="en-US" sz="1400" i="1" dirty="0">
                <a:solidFill>
                  <a:schemeClr val="bg1"/>
                </a:solidFill>
              </a:rPr>
              <a:t>Directorate-General for Regional and Urban Policy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196752"/>
            <a:ext cx="8640763" cy="936625"/>
          </a:xfrm>
        </p:spPr>
        <p:txBody>
          <a:bodyPr/>
          <a:lstStyle/>
          <a:p>
            <a:pPr marL="0" indent="0" eaLnBrk="1" hangingPunct="1">
              <a:defRPr/>
            </a:pPr>
            <a:r>
              <a:rPr lang="en-GB" sz="2800" dirty="0" smtClean="0">
                <a:solidFill>
                  <a:srgbClr val="16489F"/>
                </a:solidFill>
                <a:latin typeface="Myriad Pro" pitchFamily="34" charset="0"/>
              </a:rPr>
              <a:t>Additional information on financial instruments</a:t>
            </a:r>
            <a:r>
              <a:rPr lang="en-GB" sz="2800" kern="1200" dirty="0" smtClean="0">
                <a:solidFill>
                  <a:srgbClr val="16489F"/>
                </a:solidFill>
                <a:latin typeface="Myriad Pro" pitchFamily="34" charset="0"/>
                <a:ea typeface="+mn-ea"/>
                <a:cs typeface="+mn-cs"/>
              </a:rPr>
              <a:t/>
            </a:r>
            <a:br>
              <a:rPr lang="en-GB" sz="2800" kern="1200" dirty="0" smtClean="0">
                <a:solidFill>
                  <a:srgbClr val="16489F"/>
                </a:solidFill>
                <a:latin typeface="Myriad Pro" pitchFamily="34" charset="0"/>
                <a:ea typeface="+mn-ea"/>
                <a:cs typeface="+mn-cs"/>
              </a:rPr>
            </a:br>
            <a:endParaRPr lang="en-US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95288" y="1772816"/>
            <a:ext cx="8280400" cy="352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GB" sz="1400" b="1" dirty="0" smtClean="0">
                <a:ea typeface="Calibri"/>
              </a:rPr>
              <a:t>Commission Staff Working Document - </a:t>
            </a:r>
            <a:r>
              <a:rPr lang="en-GB" sz="1400" b="1" dirty="0">
                <a:ea typeface="Calibri"/>
              </a:rPr>
              <a:t>Financial Instruments in Cohesion Policy</a:t>
            </a:r>
            <a:br>
              <a:rPr lang="en-GB" sz="1400" b="1" dirty="0">
                <a:ea typeface="Calibri"/>
              </a:rPr>
            </a:br>
            <a:r>
              <a:rPr lang="en-GB" sz="1400" u="sng" dirty="0">
                <a:solidFill>
                  <a:srgbClr val="000080"/>
                </a:solidFill>
                <a:ea typeface="Calibri"/>
                <a:hlinkClick r:id="rId3"/>
              </a:rPr>
              <a:t>http://ec.europa.eu/regional_policy/sources/docoffic/official/communic/financial/financial_instruments_2012_en.pdf</a:t>
            </a:r>
            <a:endParaRPr lang="en-GB" sz="1800" dirty="0">
              <a:latin typeface="Calibri"/>
              <a:ea typeface="Calibri"/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buFont typeface="Symbol"/>
              <a:buChar char=""/>
              <a:defRPr/>
            </a:pPr>
            <a:r>
              <a:rPr lang="en-GB" sz="1400" b="1" dirty="0" smtClean="0">
                <a:ea typeface="Calibri"/>
              </a:rPr>
              <a:t>Factsheet</a:t>
            </a:r>
            <a:r>
              <a:rPr lang="en-GB" sz="1400" b="1" dirty="0">
                <a:ea typeface="Calibri"/>
              </a:rPr>
              <a:t>: Financial Instruments in Cohesion Policy 2014-2020</a:t>
            </a:r>
            <a:r>
              <a:rPr lang="en-GB" sz="1400" dirty="0">
                <a:solidFill>
                  <a:srgbClr val="000080"/>
                </a:solidFill>
                <a:ea typeface="Calibri"/>
              </a:rPr>
              <a:t/>
            </a:r>
            <a:br>
              <a:rPr lang="en-GB" sz="1400" dirty="0">
                <a:solidFill>
                  <a:srgbClr val="000080"/>
                </a:solidFill>
                <a:ea typeface="Calibri"/>
              </a:rPr>
            </a:br>
            <a:r>
              <a:rPr lang="en-GB" sz="1400" u="sng" dirty="0">
                <a:solidFill>
                  <a:srgbClr val="000080"/>
                </a:solidFill>
                <a:ea typeface="Calibri"/>
                <a:hlinkClick r:id="rId4"/>
              </a:rPr>
              <a:t>http://</a:t>
            </a:r>
            <a:r>
              <a:rPr lang="en-GB" sz="1400" u="sng" dirty="0" smtClean="0">
                <a:solidFill>
                  <a:srgbClr val="000080"/>
                </a:solidFill>
                <a:ea typeface="Calibri"/>
                <a:hlinkClick r:id="rId4"/>
              </a:rPr>
              <a:t>ec.europa.eu/regional_policy/sources/docgener/informat/2014/financial_instruments_en.pdf</a:t>
            </a:r>
            <a:endParaRPr lang="en-GB" sz="1400" u="sng" dirty="0">
              <a:solidFill>
                <a:srgbClr val="000080"/>
              </a:solidFill>
              <a:ea typeface="Calibri"/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buFont typeface="Symbol"/>
              <a:buChar char=""/>
              <a:defRPr/>
            </a:pPr>
            <a:r>
              <a:rPr lang="en-GB" sz="1800" b="1" dirty="0" smtClean="0">
                <a:latin typeface="Calibri"/>
                <a:ea typeface="Calibri"/>
              </a:rPr>
              <a:t>Panorama Autumn 2012: Using financial instruments to leverage support for </a:t>
            </a:r>
            <a:r>
              <a:rPr lang="en-GB" sz="1800" b="1" dirty="0">
                <a:latin typeface="Calibri"/>
                <a:ea typeface="Calibri"/>
              </a:rPr>
              <a:t>regional policy </a:t>
            </a:r>
            <a:r>
              <a:rPr lang="en-GB" sz="1800" dirty="0" smtClean="0">
                <a:latin typeface="Calibri"/>
                <a:ea typeface="Calibri"/>
                <a:hlinkClick r:id="rId5"/>
              </a:rPr>
              <a:t>http</a:t>
            </a:r>
            <a:r>
              <a:rPr lang="en-GB" sz="1800" dirty="0">
                <a:latin typeface="Calibri"/>
                <a:ea typeface="Calibri"/>
                <a:hlinkClick r:id="rId5"/>
              </a:rPr>
              <a:t>://</a:t>
            </a:r>
            <a:r>
              <a:rPr lang="en-GB" sz="1800" dirty="0" smtClean="0">
                <a:latin typeface="Calibri"/>
                <a:ea typeface="Calibri"/>
                <a:hlinkClick r:id="rId5"/>
              </a:rPr>
              <a:t>ec.europa.eu/regional_policy/sources/docgener/panorama/pdf/mag43/mag43_en.pdf</a:t>
            </a:r>
            <a:endParaRPr lang="en-GB" sz="1800" dirty="0" smtClean="0">
              <a:latin typeface="Calibri"/>
              <a:ea typeface="Calibri"/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buFont typeface="Symbol"/>
              <a:buChar char=""/>
              <a:defRPr/>
            </a:pPr>
            <a:r>
              <a:rPr lang="en-GB" sz="1800" b="1" i="0" dirty="0" smtClean="0">
                <a:latin typeface="Calibri"/>
                <a:ea typeface="Calibri"/>
              </a:rPr>
              <a:t>Financial </a:t>
            </a:r>
            <a:r>
              <a:rPr lang="en-GB" sz="1800" b="1" i="0" dirty="0">
                <a:latin typeface="Calibri"/>
                <a:ea typeface="Calibri"/>
              </a:rPr>
              <a:t>Instruments: A Stock-taking Exercise in Preparation for the 2014-2020 Programming </a:t>
            </a:r>
            <a:r>
              <a:rPr lang="en-GB" sz="1800" b="1" i="0" dirty="0" smtClean="0">
                <a:latin typeface="Calibri"/>
                <a:ea typeface="Calibri"/>
              </a:rPr>
              <a:t>Period</a:t>
            </a:r>
            <a:br>
              <a:rPr lang="en-GB" sz="1800" b="1" i="0" dirty="0" smtClean="0">
                <a:latin typeface="Calibri"/>
                <a:ea typeface="Calibri"/>
              </a:rPr>
            </a:br>
            <a:r>
              <a:rPr lang="en-GB" sz="1800" dirty="0">
                <a:latin typeface="Calibri"/>
                <a:ea typeface="Calibri"/>
                <a:hlinkClick r:id="rId6"/>
              </a:rPr>
              <a:t>http://</a:t>
            </a:r>
            <a:r>
              <a:rPr lang="en-GB" sz="1800" dirty="0" smtClean="0">
                <a:latin typeface="Calibri"/>
                <a:ea typeface="Calibri"/>
                <a:hlinkClick r:id="rId6"/>
              </a:rPr>
              <a:t>ec.europa.eu/regional_policy/thefunds/instruments/doc/fls_stocktaking_final.pdf</a:t>
            </a:r>
            <a:endParaRPr lang="en-GB" sz="1800" dirty="0" smtClean="0">
              <a:latin typeface="Calibri"/>
              <a:ea typeface="Calibri"/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buFont typeface="Symbol"/>
              <a:buChar char=""/>
              <a:defRPr/>
            </a:pPr>
            <a:endParaRPr lang="en-GB" sz="1800" dirty="0">
              <a:latin typeface="Calibri"/>
              <a:ea typeface="Calibri"/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buFont typeface="Symbol"/>
              <a:buChar char=""/>
              <a:defRPr/>
            </a:pPr>
            <a:endParaRPr lang="en-GB" sz="1800" b="1" i="0" dirty="0">
              <a:latin typeface="Calibri"/>
              <a:ea typeface="Calibri"/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buFont typeface="Symbol"/>
              <a:buChar char=""/>
              <a:defRPr/>
            </a:pPr>
            <a:endParaRPr lang="en-GB" sz="1800" b="1" i="0" dirty="0">
              <a:latin typeface="Calibri"/>
              <a:ea typeface="Calibri"/>
            </a:endParaRPr>
          </a:p>
          <a:p>
            <a:pPr marL="558800" indent="-558800">
              <a:lnSpc>
                <a:spcPct val="80000"/>
              </a:lnSpc>
              <a:buClrTx/>
              <a:buFontTx/>
              <a:buNone/>
              <a:defRPr/>
            </a:pPr>
            <a:endParaRPr lang="en-GB" sz="2000" i="0" kern="0" dirty="0" smtClean="0">
              <a:solidFill>
                <a:srgbClr val="16489F"/>
              </a:solidFill>
              <a:latin typeface="Myriad Pro Black" charset="0"/>
            </a:endParaRPr>
          </a:p>
        </p:txBody>
      </p:sp>
      <p:sp>
        <p:nvSpPr>
          <p:cNvPr id="28676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47625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279027BD-1BE0-4C24-B0CC-73EE25552175}" type="slidenum">
              <a:rPr lang="en-GB" sz="1200" smtClean="0">
                <a:solidFill>
                  <a:schemeClr val="bg2"/>
                </a:solidFill>
              </a:rPr>
              <a:pPr/>
              <a:t>10</a:t>
            </a:fld>
            <a:endParaRPr lang="en-GB" sz="120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95300" indent="-495300" algn="ctr" eaLnBrk="1" hangingPunct="1">
              <a:buClrTx/>
              <a:buFontTx/>
              <a:buNone/>
              <a:defRPr/>
            </a:pPr>
            <a:r>
              <a:rPr lang="de-DE" sz="4200" b="1" i="0" dirty="0" err="1" smtClean="0">
                <a:solidFill>
                  <a:srgbClr val="16489F"/>
                </a:solidFill>
                <a:latin typeface="Myriad Pro" pitchFamily="34" charset="0"/>
              </a:rPr>
              <a:t>Thank</a:t>
            </a:r>
            <a:r>
              <a:rPr lang="de-DE" sz="4200" b="1" i="0" dirty="0" smtClean="0">
                <a:solidFill>
                  <a:srgbClr val="16489F"/>
                </a:solidFill>
                <a:latin typeface="Myriad Pro" pitchFamily="34" charset="0"/>
              </a:rPr>
              <a:t> </a:t>
            </a:r>
            <a:r>
              <a:rPr lang="de-DE" sz="4200" b="1" i="0" dirty="0" err="1" smtClean="0">
                <a:solidFill>
                  <a:srgbClr val="16489F"/>
                </a:solidFill>
                <a:latin typeface="Myriad Pro" pitchFamily="34" charset="0"/>
              </a:rPr>
              <a:t>you</a:t>
            </a:r>
            <a:r>
              <a:rPr lang="de-DE" sz="4200" b="1" i="0" dirty="0" smtClean="0">
                <a:solidFill>
                  <a:srgbClr val="16489F"/>
                </a:solidFill>
                <a:latin typeface="Myriad Pro" pitchFamily="34" charset="0"/>
              </a:rPr>
              <a:t> </a:t>
            </a:r>
            <a:r>
              <a:rPr lang="de-DE" sz="4200" b="1" i="0" dirty="0" err="1" smtClean="0">
                <a:solidFill>
                  <a:srgbClr val="16489F"/>
                </a:solidFill>
                <a:latin typeface="Myriad Pro" pitchFamily="34" charset="0"/>
              </a:rPr>
              <a:t>for</a:t>
            </a:r>
            <a:r>
              <a:rPr lang="de-DE" sz="4200" b="1" i="0" dirty="0" smtClean="0">
                <a:solidFill>
                  <a:srgbClr val="16489F"/>
                </a:solidFill>
                <a:latin typeface="Myriad Pro" pitchFamily="34" charset="0"/>
              </a:rPr>
              <a:t> </a:t>
            </a:r>
            <a:r>
              <a:rPr lang="de-DE" sz="4200" b="1" i="0" dirty="0" err="1" smtClean="0">
                <a:solidFill>
                  <a:srgbClr val="16489F"/>
                </a:solidFill>
                <a:latin typeface="Myriad Pro" pitchFamily="34" charset="0"/>
              </a:rPr>
              <a:t>your</a:t>
            </a:r>
            <a:r>
              <a:rPr lang="de-DE" sz="4200" b="1" i="0" dirty="0" smtClean="0">
                <a:solidFill>
                  <a:srgbClr val="16489F"/>
                </a:solidFill>
                <a:latin typeface="Myriad Pro" pitchFamily="34" charset="0"/>
              </a:rPr>
              <a:t> </a:t>
            </a:r>
            <a:r>
              <a:rPr lang="de-DE" sz="4200" b="1" i="0" dirty="0" err="1" smtClean="0">
                <a:solidFill>
                  <a:srgbClr val="16489F"/>
                </a:solidFill>
                <a:latin typeface="Myriad Pro" pitchFamily="34" charset="0"/>
              </a:rPr>
              <a:t>attention</a:t>
            </a:r>
            <a:r>
              <a:rPr lang="de-DE" sz="4200" b="1" i="0" dirty="0" smtClean="0">
                <a:solidFill>
                  <a:srgbClr val="16489F"/>
                </a:solidFill>
                <a:latin typeface="Myriad Pro" pitchFamily="34" charset="0"/>
              </a:rPr>
              <a:t>!</a:t>
            </a:r>
          </a:p>
          <a:p>
            <a:pPr marL="495300" indent="-495300" eaLnBrk="1" hangingPunct="1">
              <a:buClrTx/>
              <a:buFontTx/>
              <a:buNone/>
              <a:defRPr/>
            </a:pPr>
            <a:endParaRPr lang="de-DE" sz="2600" i="0" dirty="0" smtClean="0">
              <a:solidFill>
                <a:srgbClr val="0000FF"/>
              </a:solidFill>
              <a:latin typeface="Arial" pitchFamily="34" charset="0"/>
            </a:endParaRPr>
          </a:p>
          <a:p>
            <a:pPr marL="495300" indent="-495300" eaLnBrk="1" hangingPunct="1">
              <a:buClrTx/>
              <a:buFontTx/>
              <a:buNone/>
              <a:defRPr/>
            </a:pPr>
            <a:endParaRPr lang="de-DE" sz="2600" i="0" dirty="0" smtClean="0">
              <a:solidFill>
                <a:srgbClr val="0000FF"/>
              </a:solidFill>
              <a:latin typeface="Arial" pitchFamily="34" charset="0"/>
            </a:endParaRPr>
          </a:p>
          <a:p>
            <a:pPr marL="2209800" lvl="4" indent="-381000" eaLnBrk="1" hangingPunct="1">
              <a:buFontTx/>
              <a:buNone/>
              <a:defRPr/>
            </a:pPr>
            <a:endParaRPr lang="de-DE" sz="1400" b="1" dirty="0" smtClean="0">
              <a:solidFill>
                <a:srgbClr val="16489F"/>
              </a:solidFill>
            </a:endParaRPr>
          </a:p>
          <a:p>
            <a:pPr marL="2209800" lvl="4" indent="-381000" eaLnBrk="1" hangingPunct="1">
              <a:buFontTx/>
              <a:buNone/>
              <a:defRPr/>
            </a:pPr>
            <a:endParaRPr lang="de-DE" sz="1400" b="1" dirty="0" smtClean="0">
              <a:solidFill>
                <a:srgbClr val="16489F"/>
              </a:solidFill>
            </a:endParaRPr>
          </a:p>
          <a:p>
            <a:pPr marL="2209800" lvl="4" indent="-381000" eaLnBrk="1" hangingPunct="1">
              <a:buFontTx/>
              <a:buNone/>
              <a:defRPr/>
            </a:pPr>
            <a:endParaRPr lang="de-DE" sz="1400" b="1" dirty="0" smtClean="0">
              <a:solidFill>
                <a:srgbClr val="16489F"/>
              </a:solidFill>
            </a:endParaRPr>
          </a:p>
          <a:p>
            <a:pPr marL="2209800" lvl="4" indent="-381000" eaLnBrk="1" hangingPunct="1">
              <a:buFontTx/>
              <a:buNone/>
              <a:defRPr/>
            </a:pPr>
            <a:endParaRPr lang="de-DE" sz="1400" b="1" dirty="0" smtClean="0">
              <a:solidFill>
                <a:srgbClr val="16489F"/>
              </a:solidFill>
            </a:endParaRPr>
          </a:p>
          <a:p>
            <a:pPr marL="2209800" lvl="4" indent="-381000" eaLnBrk="1" hangingPunct="1">
              <a:buFontTx/>
              <a:buNone/>
              <a:defRPr/>
            </a:pPr>
            <a:endParaRPr lang="de-DE" sz="1400" b="1" dirty="0" smtClean="0">
              <a:solidFill>
                <a:srgbClr val="16489F"/>
              </a:solidFill>
            </a:endParaRPr>
          </a:p>
          <a:p>
            <a:pPr marL="495300" indent="-495300" algn="ctr" eaLnBrk="1" hangingPunct="1">
              <a:buClrTx/>
              <a:buFontTx/>
              <a:buNone/>
              <a:defRPr/>
            </a:pPr>
            <a:r>
              <a:rPr lang="de-DE" sz="1800" b="1" i="0" dirty="0" smtClean="0">
                <a:solidFill>
                  <a:srgbClr val="16489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DG Regional and Urban Policy – Directorate B, Policy</a:t>
            </a:r>
            <a:endParaRPr lang="en-US" dirty="0" smtClean="0"/>
          </a:p>
        </p:txBody>
      </p:sp>
      <p:sp>
        <p:nvSpPr>
          <p:cNvPr id="29699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2852FF4-72AE-4A17-97BB-80F4761C6CCC}" type="slidenum">
              <a:rPr lang="en-GB" smtClean="0"/>
              <a:pPr/>
              <a:t>11</a:t>
            </a:fld>
            <a:endParaRPr lang="en-GB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339850"/>
            <a:ext cx="8496300" cy="936625"/>
          </a:xfrm>
        </p:spPr>
        <p:txBody>
          <a:bodyPr/>
          <a:lstStyle/>
          <a:p>
            <a:pPr marL="0" indent="0" eaLnBrk="1" hangingPunct="1">
              <a:defRPr/>
            </a:pPr>
            <a:r>
              <a:rPr lang="en-GB" sz="2800" dirty="0" smtClean="0">
                <a:solidFill>
                  <a:srgbClr val="16489F"/>
                </a:solidFill>
                <a:latin typeface="Myriad Pro Black" charset="0"/>
              </a:rPr>
              <a:t>Contents</a:t>
            </a:r>
            <a:r>
              <a:rPr lang="en-GB" sz="2800" kern="1200" dirty="0" smtClean="0">
                <a:solidFill>
                  <a:srgbClr val="16489F"/>
                </a:solidFill>
                <a:latin typeface="Myriad Pro" pitchFamily="34" charset="0"/>
                <a:ea typeface="+mn-ea"/>
                <a:cs typeface="+mn-cs"/>
              </a:rPr>
              <a:t/>
            </a:r>
            <a:br>
              <a:rPr lang="en-GB" sz="2800" kern="1200" dirty="0" smtClean="0">
                <a:solidFill>
                  <a:srgbClr val="16489F"/>
                </a:solidFill>
                <a:latin typeface="Myriad Pro" pitchFamily="34" charset="0"/>
                <a:ea typeface="+mn-ea"/>
                <a:cs typeface="+mn-cs"/>
              </a:rPr>
            </a:br>
            <a:endParaRPr lang="en-US" dirty="0" smtClean="0"/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47625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CDD8D313-04C4-4888-BCEE-C82A8805815B}" type="slidenum">
              <a:rPr lang="en-GB" sz="1200" smtClean="0">
                <a:solidFill>
                  <a:srgbClr val="808080"/>
                </a:solidFill>
              </a:rPr>
              <a:pPr/>
              <a:t>2</a:t>
            </a:fld>
            <a:endParaRPr lang="en-GB" sz="1200" smtClean="0">
              <a:solidFill>
                <a:srgbClr val="808080"/>
              </a:solidFill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684213" y="2060848"/>
            <a:ext cx="8116887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  <a:spcAft>
                <a:spcPts val="1200"/>
              </a:spcAft>
              <a:defRPr/>
            </a:pPr>
            <a:r>
              <a:rPr lang="en-GB" sz="2600" b="1" dirty="0">
                <a:solidFill>
                  <a:srgbClr val="16489F"/>
                </a:solidFill>
                <a:latin typeface="Myriad Pro Black SemiCond" pitchFamily="34" charset="0"/>
              </a:rPr>
              <a:t>FIs in cohesion policy - State of play </a:t>
            </a:r>
            <a:r>
              <a:rPr lang="en-GB" sz="2600" b="1" dirty="0" smtClean="0">
                <a:solidFill>
                  <a:srgbClr val="16489F"/>
                </a:solidFill>
                <a:latin typeface="Myriad Pro Black SemiCond" pitchFamily="34" charset="0"/>
              </a:rPr>
              <a:t>2007-2013</a:t>
            </a:r>
            <a:endParaRPr lang="en-GB" sz="2600" b="1" dirty="0">
              <a:solidFill>
                <a:srgbClr val="16489F"/>
              </a:solidFill>
              <a:latin typeface="Myriad Pro Black SemiCond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GB" sz="2200" b="1" dirty="0" smtClean="0">
                <a:solidFill>
                  <a:srgbClr val="16489F"/>
                </a:solidFill>
                <a:latin typeface="Myriad Pro Black SemiCond" pitchFamily="34" charset="0"/>
              </a:rPr>
              <a:t>FI </a:t>
            </a:r>
            <a:r>
              <a:rPr lang="en-GB" sz="2200" b="1" dirty="0">
                <a:solidFill>
                  <a:srgbClr val="16489F"/>
                </a:solidFill>
                <a:latin typeface="Myriad Pro Black SemiCond" pitchFamily="34" charset="0"/>
              </a:rPr>
              <a:t>uptake in Member States </a:t>
            </a:r>
            <a:endParaRPr lang="en-GB" sz="2200" b="1" dirty="0" smtClean="0">
              <a:solidFill>
                <a:srgbClr val="16489F"/>
              </a:solidFill>
              <a:latin typeface="Myriad Pro Black SemiCond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GB" sz="2200" b="1" dirty="0" smtClean="0">
                <a:solidFill>
                  <a:srgbClr val="16489F"/>
                </a:solidFill>
                <a:latin typeface="Myriad Pro Black SemiCond" pitchFamily="34" charset="0"/>
              </a:rPr>
              <a:t>Key </a:t>
            </a:r>
            <a:r>
              <a:rPr lang="en-GB" sz="2200" b="1" dirty="0">
                <a:solidFill>
                  <a:srgbClr val="16489F"/>
                </a:solidFill>
                <a:latin typeface="Myriad Pro Black SemiCond" pitchFamily="34" charset="0"/>
              </a:rPr>
              <a:t>challenges </a:t>
            </a:r>
            <a:r>
              <a:rPr lang="en-GB" sz="2200" b="1" dirty="0" smtClean="0">
                <a:solidFill>
                  <a:srgbClr val="16489F"/>
                </a:solidFill>
                <a:latin typeface="Myriad Pro Black SemiCond" pitchFamily="34" charset="0"/>
              </a:rPr>
              <a:t>detected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§"/>
              <a:defRPr/>
            </a:pPr>
            <a:endParaRPr lang="en-GB" sz="2000" dirty="0" smtClean="0">
              <a:solidFill>
                <a:srgbClr val="16489F"/>
              </a:solidFill>
              <a:latin typeface="Myriad Pro Black SemiCond" pitchFamily="34" charset="0"/>
            </a:endParaRPr>
          </a:p>
          <a:p>
            <a:pPr eaLnBrk="0" hangingPunct="0">
              <a:lnSpc>
                <a:spcPct val="80000"/>
              </a:lnSpc>
              <a:spcBef>
                <a:spcPts val="2400"/>
              </a:spcBef>
              <a:spcAft>
                <a:spcPts val="1200"/>
              </a:spcAft>
              <a:defRPr/>
            </a:pPr>
            <a:r>
              <a:rPr lang="en-GB" sz="2600" b="1" dirty="0" smtClean="0">
                <a:solidFill>
                  <a:srgbClr val="16489F"/>
                </a:solidFill>
                <a:latin typeface="Myriad Pro Black SemiCond" pitchFamily="34" charset="0"/>
              </a:rPr>
              <a:t>Proposed framework for ESI Funds in 2014-2020</a:t>
            </a:r>
            <a:endParaRPr lang="en-GB" sz="2800" b="1" dirty="0" smtClean="0">
              <a:solidFill>
                <a:srgbClr val="16489F"/>
              </a:solidFill>
              <a:latin typeface="Myriad Pro Black" charset="0"/>
            </a:endParaRPr>
          </a:p>
          <a:p>
            <a:pPr marL="457200" indent="-457200" eaLnBrk="0" hangingPunct="0">
              <a:lnSpc>
                <a:spcPct val="80000"/>
              </a:lnSpc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GB" sz="2200" b="1" dirty="0" smtClean="0">
                <a:solidFill>
                  <a:srgbClr val="16489F"/>
                </a:solidFill>
                <a:latin typeface="Myriad Pro Black" charset="0"/>
              </a:rPr>
              <a:t>Background </a:t>
            </a:r>
            <a:r>
              <a:rPr lang="en-GB" sz="2200" b="1" dirty="0">
                <a:solidFill>
                  <a:srgbClr val="16489F"/>
                </a:solidFill>
                <a:latin typeface="Myriad Pro Black" charset="0"/>
              </a:rPr>
              <a:t>&amp; objectives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GB" sz="2200" b="1" dirty="0" smtClean="0">
                <a:solidFill>
                  <a:srgbClr val="16489F"/>
                </a:solidFill>
                <a:latin typeface="Myriad Pro Black" charset="0"/>
              </a:rPr>
              <a:t>Key </a:t>
            </a:r>
            <a:r>
              <a:rPr lang="en-GB" sz="2200" b="1" dirty="0">
                <a:solidFill>
                  <a:srgbClr val="16489F"/>
                </a:solidFill>
                <a:latin typeface="Myriad Pro Black" charset="0"/>
              </a:rPr>
              <a:t>novelties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GB" sz="2200" b="1" dirty="0" smtClean="0">
                <a:solidFill>
                  <a:srgbClr val="16489F"/>
                </a:solidFill>
                <a:latin typeface="Myriad Pro Black" charset="0"/>
              </a:rPr>
              <a:t>Next </a:t>
            </a:r>
            <a:r>
              <a:rPr lang="en-GB" sz="2200" b="1" dirty="0">
                <a:solidFill>
                  <a:srgbClr val="16489F"/>
                </a:solidFill>
                <a:latin typeface="Myriad Pro Black" charset="0"/>
              </a:rPr>
              <a:t>steps in developing and finalising the framework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340768"/>
            <a:ext cx="8496300" cy="504974"/>
          </a:xfrm>
        </p:spPr>
        <p:txBody>
          <a:bodyPr/>
          <a:lstStyle/>
          <a:p>
            <a:pPr marL="0" indent="0" algn="ctr" eaLnBrk="1" hangingPunct="1">
              <a:defRPr/>
            </a:pPr>
            <a:r>
              <a:rPr lang="en-GB" sz="2800" dirty="0" smtClean="0">
                <a:solidFill>
                  <a:srgbClr val="16489F"/>
                </a:solidFill>
                <a:latin typeface="Myriad Pro Black" charset="0"/>
              </a:rPr>
              <a:t>Implementation in Regional Policy 2007-13</a:t>
            </a:r>
            <a:endParaRPr lang="en-US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95288" y="1988840"/>
            <a:ext cx="828040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0" hangingPunct="0">
              <a:lnSpc>
                <a:spcPct val="80000"/>
              </a:lnSpc>
              <a:buClrTx/>
              <a:buFont typeface="Wingdings" pitchFamily="2" charset="2"/>
              <a:buChar char="Ø"/>
              <a:defRPr/>
            </a:pPr>
            <a:r>
              <a:rPr lang="en-GB" sz="1600" b="1" i="0" kern="0" dirty="0" smtClean="0">
                <a:solidFill>
                  <a:srgbClr val="16489F"/>
                </a:solidFill>
                <a:latin typeface="Myriad Pro Black" charset="0"/>
              </a:rPr>
              <a:t>Article </a:t>
            </a:r>
            <a:r>
              <a:rPr lang="en-GB" sz="1600" b="1" i="0" kern="0" dirty="0">
                <a:solidFill>
                  <a:srgbClr val="16489F"/>
                </a:solidFill>
                <a:latin typeface="Myriad Pro Black" charset="0"/>
              </a:rPr>
              <a:t>44 of the </a:t>
            </a:r>
            <a:r>
              <a:rPr lang="en-GB" sz="1600" b="1" i="0" kern="0" dirty="0" smtClean="0">
                <a:solidFill>
                  <a:srgbClr val="16489F"/>
                </a:solidFill>
                <a:latin typeface="Myriad Pro Black" charset="0"/>
              </a:rPr>
              <a:t>council Regulation 1083/2006 </a:t>
            </a:r>
            <a:r>
              <a:rPr lang="en-GB" sz="1600" b="1" i="0" kern="0" dirty="0">
                <a:solidFill>
                  <a:srgbClr val="16489F"/>
                </a:solidFill>
                <a:latin typeface="Myriad Pro Black" charset="0"/>
              </a:rPr>
              <a:t>enables support through FEIs in three thematic </a:t>
            </a:r>
            <a:r>
              <a:rPr lang="en-GB" sz="1600" b="1" i="0" kern="0" dirty="0" smtClean="0">
                <a:solidFill>
                  <a:srgbClr val="16489F"/>
                </a:solidFill>
                <a:latin typeface="Myriad Pro Black" charset="0"/>
              </a:rPr>
              <a:t>areas, through ERDF and ESF (NOT Cohesion Fund):</a:t>
            </a:r>
            <a:endParaRPr lang="en-GB" sz="1600" b="1" i="0" kern="0" dirty="0">
              <a:solidFill>
                <a:srgbClr val="16489F"/>
              </a:solidFill>
              <a:latin typeface="Myriad Pro Black" charset="0"/>
            </a:endParaRPr>
          </a:p>
          <a:p>
            <a:pPr lvl="1" algn="just" eaLnBrk="0" hangingPunct="0">
              <a:lnSpc>
                <a:spcPct val="80000"/>
              </a:lnSpc>
              <a:buClrTx/>
              <a:buFont typeface="Wingdings" pitchFamily="2" charset="2"/>
              <a:buChar char="Ø"/>
              <a:defRPr/>
            </a:pPr>
            <a:r>
              <a:rPr lang="en-GB" sz="1600" b="0" kern="0" dirty="0">
                <a:solidFill>
                  <a:srgbClr val="16489F"/>
                </a:solidFill>
                <a:latin typeface="Myriad Pro Black" charset="0"/>
              </a:rPr>
              <a:t>Art 44 (a): Enterprises, including SMEs &amp; micro </a:t>
            </a:r>
            <a:r>
              <a:rPr lang="en-GB" sz="1600" b="0" kern="0" dirty="0" smtClean="0">
                <a:solidFill>
                  <a:srgbClr val="16489F"/>
                </a:solidFill>
                <a:latin typeface="Myriad Pro Black" charset="0"/>
              </a:rPr>
              <a:t>enterprises</a:t>
            </a:r>
            <a:endParaRPr lang="en-GB" sz="1600" b="0" kern="0" dirty="0">
              <a:solidFill>
                <a:srgbClr val="16489F"/>
              </a:solidFill>
              <a:latin typeface="Myriad Pro Black" charset="0"/>
            </a:endParaRPr>
          </a:p>
          <a:p>
            <a:pPr lvl="1" algn="just" eaLnBrk="0" hangingPunct="0">
              <a:lnSpc>
                <a:spcPct val="80000"/>
              </a:lnSpc>
              <a:buClrTx/>
              <a:buFont typeface="Wingdings" pitchFamily="2" charset="2"/>
              <a:buChar char="Ø"/>
              <a:defRPr/>
            </a:pPr>
            <a:r>
              <a:rPr lang="en-GB" sz="1600" b="0" kern="0" dirty="0">
                <a:solidFill>
                  <a:srgbClr val="16489F"/>
                </a:solidFill>
                <a:latin typeface="Myriad Pro Black" charset="0"/>
              </a:rPr>
              <a:t>Art 44 (b): Sustainable urban development</a:t>
            </a:r>
          </a:p>
          <a:p>
            <a:pPr lvl="1" algn="just" eaLnBrk="0" hangingPunct="0">
              <a:lnSpc>
                <a:spcPct val="80000"/>
              </a:lnSpc>
              <a:buClrTx/>
              <a:buFont typeface="Wingdings" pitchFamily="2" charset="2"/>
              <a:buChar char="Ø"/>
              <a:defRPr/>
            </a:pPr>
            <a:r>
              <a:rPr lang="en-GB" sz="1600" b="0" kern="0" dirty="0">
                <a:solidFill>
                  <a:srgbClr val="16489F"/>
                </a:solidFill>
                <a:latin typeface="Myriad Pro Black" charset="0"/>
              </a:rPr>
              <a:t>Art 44 (c): EE &amp; RES in the building sector, including existing </a:t>
            </a:r>
            <a:r>
              <a:rPr lang="en-GB" sz="1600" b="0" kern="0" dirty="0" smtClean="0">
                <a:solidFill>
                  <a:srgbClr val="16489F"/>
                </a:solidFill>
                <a:latin typeface="Myriad Pro Black" charset="0"/>
              </a:rPr>
              <a:t>housing</a:t>
            </a:r>
            <a:endParaRPr lang="en-GB" sz="800" b="0" kern="0" dirty="0">
              <a:solidFill>
                <a:srgbClr val="16489F"/>
              </a:solidFill>
              <a:latin typeface="Myriad Pro Black" charset="0"/>
            </a:endParaRPr>
          </a:p>
          <a:p>
            <a:pPr algn="just" eaLnBrk="0" hangingPunct="0">
              <a:lnSpc>
                <a:spcPct val="80000"/>
              </a:lnSpc>
              <a:spcBef>
                <a:spcPts val="2400"/>
              </a:spcBef>
              <a:buClrTx/>
              <a:buFont typeface="Wingdings" pitchFamily="2" charset="2"/>
              <a:buChar char="Ø"/>
              <a:defRPr/>
            </a:pPr>
            <a:r>
              <a:rPr lang="en-GB" sz="1600" b="1" i="0" kern="0" dirty="0" smtClean="0">
                <a:solidFill>
                  <a:srgbClr val="16489F"/>
                </a:solidFill>
                <a:latin typeface="Myriad Pro Black" charset="0"/>
              </a:rPr>
              <a:t>Overall FEI </a:t>
            </a:r>
            <a:r>
              <a:rPr lang="en-GB" sz="1600" b="1" i="0" kern="0" dirty="0">
                <a:solidFill>
                  <a:srgbClr val="16489F"/>
                </a:solidFill>
                <a:latin typeface="Myriad Pro Black" charset="0"/>
              </a:rPr>
              <a:t>Implementation progress in EU Member States (as per </a:t>
            </a:r>
            <a:r>
              <a:rPr lang="en-GB" sz="1600" b="1" i="0" kern="0" dirty="0" smtClean="0">
                <a:solidFill>
                  <a:srgbClr val="16489F"/>
                </a:solidFill>
                <a:latin typeface="Myriad Pro Black" charset="0"/>
              </a:rPr>
              <a:t>31.12.2012):</a:t>
            </a:r>
            <a:endParaRPr lang="en-GB" sz="1600" b="1" i="0" kern="0" dirty="0">
              <a:solidFill>
                <a:srgbClr val="16489F"/>
              </a:solidFill>
              <a:latin typeface="Myriad Pro Black" charset="0"/>
            </a:endParaRPr>
          </a:p>
          <a:p>
            <a:pPr marL="685800" lvl="1" algn="just" eaLnBrk="0" hangingPunct="0">
              <a:lnSpc>
                <a:spcPct val="80000"/>
              </a:lnSpc>
              <a:buClrTx/>
              <a:buFont typeface="Wingdings" pitchFamily="2" charset="2"/>
              <a:buChar char="Ø"/>
              <a:defRPr/>
            </a:pPr>
            <a:r>
              <a:rPr lang="en-GB" sz="1600" b="0" kern="0" dirty="0" smtClean="0">
                <a:solidFill>
                  <a:srgbClr val="16489F"/>
                </a:solidFill>
                <a:latin typeface="Myriad Pro Black" charset="0"/>
              </a:rPr>
              <a:t>OP contributions (SF </a:t>
            </a:r>
            <a:r>
              <a:rPr lang="en-GB" sz="1600" b="0" kern="0" dirty="0">
                <a:solidFill>
                  <a:srgbClr val="16489F"/>
                </a:solidFill>
                <a:latin typeface="Myriad Pro Black" charset="0"/>
              </a:rPr>
              <a:t>+ national </a:t>
            </a:r>
            <a:r>
              <a:rPr lang="en-GB" sz="1600" b="0" kern="0" dirty="0" smtClean="0">
                <a:solidFill>
                  <a:srgbClr val="16489F"/>
                </a:solidFill>
                <a:latin typeface="Myriad Pro Black" charset="0"/>
              </a:rPr>
              <a:t>contributions) paid </a:t>
            </a:r>
            <a:r>
              <a:rPr lang="en-GB" sz="1600" b="0" kern="0" dirty="0">
                <a:solidFill>
                  <a:srgbClr val="16489F"/>
                </a:solidFill>
                <a:latin typeface="Myriad Pro Black" charset="0"/>
              </a:rPr>
              <a:t>to FEIs:  </a:t>
            </a:r>
            <a:r>
              <a:rPr lang="en-GB" sz="1600" b="0" kern="0" dirty="0" smtClean="0">
                <a:solidFill>
                  <a:srgbClr val="16489F"/>
                </a:solidFill>
                <a:latin typeface="Myriad Pro Black" charset="0"/>
              </a:rPr>
              <a:t>	</a:t>
            </a:r>
            <a:r>
              <a:rPr lang="en-GB" sz="1600" kern="0" dirty="0" smtClean="0">
                <a:solidFill>
                  <a:srgbClr val="FF0000"/>
                </a:solidFill>
                <a:latin typeface="Myriad Pro Black" charset="0"/>
              </a:rPr>
              <a:t>EUR   12.55 </a:t>
            </a:r>
            <a:r>
              <a:rPr lang="en-GB" sz="1600" kern="0" dirty="0" err="1">
                <a:solidFill>
                  <a:srgbClr val="FF0000"/>
                </a:solidFill>
                <a:latin typeface="Myriad Pro Black" charset="0"/>
              </a:rPr>
              <a:t>bn</a:t>
            </a:r>
            <a:r>
              <a:rPr lang="en-GB" sz="1600" kern="0" dirty="0">
                <a:solidFill>
                  <a:srgbClr val="FF0000"/>
                </a:solidFill>
                <a:latin typeface="Myriad Pro Black" charset="0"/>
              </a:rPr>
              <a:t>  </a:t>
            </a:r>
          </a:p>
          <a:p>
            <a:pPr marL="685800" lvl="1" algn="just" eaLnBrk="0" hangingPunct="0">
              <a:lnSpc>
                <a:spcPct val="80000"/>
              </a:lnSpc>
              <a:buClrTx/>
              <a:buFont typeface="Wingdings" pitchFamily="2" charset="2"/>
              <a:buChar char="Ø"/>
              <a:defRPr/>
            </a:pPr>
            <a:r>
              <a:rPr lang="en-GB" sz="1600" b="0" kern="0" dirty="0" smtClean="0">
                <a:solidFill>
                  <a:srgbClr val="16489F"/>
                </a:solidFill>
                <a:latin typeface="Myriad Pro Black" charset="0"/>
              </a:rPr>
              <a:t>SF </a:t>
            </a:r>
            <a:r>
              <a:rPr lang="en-GB" sz="1600" b="0" kern="0" dirty="0">
                <a:solidFill>
                  <a:srgbClr val="16489F"/>
                </a:solidFill>
                <a:latin typeface="Myriad Pro Black" charset="0"/>
              </a:rPr>
              <a:t>contributions </a:t>
            </a:r>
            <a:r>
              <a:rPr lang="en-GB" sz="1600" b="0" kern="0" dirty="0" smtClean="0">
                <a:solidFill>
                  <a:srgbClr val="16489F"/>
                </a:solidFill>
                <a:latin typeface="Myriad Pro Black" charset="0"/>
              </a:rPr>
              <a:t>paid </a:t>
            </a:r>
            <a:r>
              <a:rPr lang="en-GB" sz="1600" b="0" kern="0" dirty="0">
                <a:solidFill>
                  <a:srgbClr val="16489F"/>
                </a:solidFill>
                <a:latin typeface="Myriad Pro Black" charset="0"/>
              </a:rPr>
              <a:t>to FEIs:	              </a:t>
            </a:r>
            <a:r>
              <a:rPr lang="en-GB" sz="1600" b="0" kern="0" dirty="0" smtClean="0">
                <a:solidFill>
                  <a:srgbClr val="16489F"/>
                </a:solidFill>
                <a:latin typeface="Myriad Pro Black" charset="0"/>
              </a:rPr>
              <a:t>		                EUR     8.36 </a:t>
            </a:r>
            <a:r>
              <a:rPr lang="en-GB" sz="1600" b="0" kern="0" dirty="0" err="1" smtClean="0">
                <a:solidFill>
                  <a:srgbClr val="16489F"/>
                </a:solidFill>
                <a:latin typeface="Myriad Pro Black" charset="0"/>
              </a:rPr>
              <a:t>bn</a:t>
            </a:r>
            <a:endParaRPr lang="en-GB" sz="1600" b="0" kern="0" dirty="0" smtClean="0">
              <a:solidFill>
                <a:srgbClr val="16489F"/>
              </a:solidFill>
              <a:latin typeface="Myriad Pro Black" charset="0"/>
            </a:endParaRPr>
          </a:p>
          <a:p>
            <a:pPr algn="just" eaLnBrk="0" hangingPunct="0">
              <a:lnSpc>
                <a:spcPct val="80000"/>
              </a:lnSpc>
              <a:spcBef>
                <a:spcPts val="1200"/>
              </a:spcBef>
              <a:buClrTx/>
              <a:buFont typeface="Wingdings" pitchFamily="2" charset="2"/>
              <a:buChar char="Ø"/>
              <a:defRPr/>
            </a:pPr>
            <a:r>
              <a:rPr lang="en-GB" sz="1600" b="1" i="0" kern="0" dirty="0">
                <a:solidFill>
                  <a:srgbClr val="16489F"/>
                </a:solidFill>
                <a:latin typeface="Myriad Pro Black" charset="0"/>
              </a:rPr>
              <a:t>FEIs </a:t>
            </a:r>
            <a:r>
              <a:rPr lang="en-GB" sz="1600" b="1" i="0" kern="0" dirty="0">
                <a:solidFill>
                  <a:srgbClr val="2752A9"/>
                </a:solidFill>
                <a:latin typeface="Myriad Pro Black" charset="0"/>
              </a:rPr>
              <a:t>for </a:t>
            </a:r>
            <a:r>
              <a:rPr lang="en-GB" sz="1600" b="1" i="0" kern="0" dirty="0" smtClean="0">
                <a:solidFill>
                  <a:srgbClr val="2752A9"/>
                </a:solidFill>
                <a:latin typeface="Myriad Pro Black" charset="0"/>
              </a:rPr>
              <a:t>enterprises (year end 2012): </a:t>
            </a:r>
            <a:r>
              <a:rPr lang="en-GB" sz="1600" b="1" i="0" kern="0" dirty="0">
                <a:solidFill>
                  <a:srgbClr val="FF0000"/>
                </a:solidFill>
                <a:latin typeface="Myriad Pro Black" charset="0"/>
              </a:rPr>
              <a:t>EUR </a:t>
            </a:r>
            <a:r>
              <a:rPr lang="en-GB" sz="1600" b="1" i="0" kern="0" dirty="0" smtClean="0">
                <a:solidFill>
                  <a:srgbClr val="FF0000"/>
                </a:solidFill>
                <a:latin typeface="Myriad Pro Black" charset="0"/>
              </a:rPr>
              <a:t>10.47 </a:t>
            </a:r>
            <a:r>
              <a:rPr lang="en-GB" sz="1600" b="1" i="0" kern="0" dirty="0" err="1" smtClean="0">
                <a:solidFill>
                  <a:srgbClr val="FF0000"/>
                </a:solidFill>
                <a:latin typeface="Myriad Pro Black" charset="0"/>
              </a:rPr>
              <a:t>bn</a:t>
            </a:r>
            <a:r>
              <a:rPr lang="en-GB" sz="1600" b="1" i="0" kern="0" dirty="0" smtClean="0">
                <a:solidFill>
                  <a:srgbClr val="FF0000"/>
                </a:solidFill>
                <a:latin typeface="Myriad Pro Black" charset="0"/>
              </a:rPr>
              <a:t> </a:t>
            </a:r>
            <a:r>
              <a:rPr lang="en-GB" sz="1600" i="0" kern="0" dirty="0">
                <a:solidFill>
                  <a:srgbClr val="2752A9"/>
                </a:solidFill>
                <a:latin typeface="Myriad Pro Black" charset="0"/>
              </a:rPr>
              <a:t>of </a:t>
            </a:r>
            <a:r>
              <a:rPr lang="en-GB" sz="1600" i="0" kern="0" dirty="0" smtClean="0">
                <a:solidFill>
                  <a:srgbClr val="2752A9"/>
                </a:solidFill>
                <a:latin typeface="Myriad Pro Black" charset="0"/>
              </a:rPr>
              <a:t>SF </a:t>
            </a:r>
            <a:r>
              <a:rPr lang="en-GB" sz="1600" i="0" kern="0" dirty="0">
                <a:solidFill>
                  <a:srgbClr val="2752A9"/>
                </a:solidFill>
                <a:latin typeface="Myriad Pro Black" charset="0"/>
              </a:rPr>
              <a:t>&amp; national resources </a:t>
            </a:r>
            <a:r>
              <a:rPr lang="en-GB" sz="1600" i="0" kern="0" dirty="0" smtClean="0">
                <a:solidFill>
                  <a:srgbClr val="2752A9"/>
                </a:solidFill>
                <a:latin typeface="Myriad Pro Black" charset="0"/>
              </a:rPr>
              <a:t>paid </a:t>
            </a:r>
            <a:r>
              <a:rPr lang="en-GB" sz="1600" i="0" kern="0" dirty="0">
                <a:solidFill>
                  <a:srgbClr val="2752A9"/>
                </a:solidFill>
                <a:latin typeface="Myriad Pro Black" charset="0"/>
              </a:rPr>
              <a:t>to </a:t>
            </a:r>
            <a:r>
              <a:rPr lang="en-GB" sz="1600" i="0" kern="0" dirty="0" smtClean="0">
                <a:solidFill>
                  <a:srgbClr val="2752A9"/>
                </a:solidFill>
                <a:latin typeface="Myriad Pro Black" charset="0"/>
              </a:rPr>
              <a:t>864 FEIs (Holding Funds and specific funds) </a:t>
            </a:r>
            <a:r>
              <a:rPr lang="en-GB" sz="1600" i="0" kern="0" dirty="0">
                <a:solidFill>
                  <a:srgbClr val="2752A9"/>
                </a:solidFill>
                <a:latin typeface="Myriad Pro Black" charset="0"/>
              </a:rPr>
              <a:t>across 25 Member </a:t>
            </a:r>
            <a:r>
              <a:rPr lang="en-GB" sz="1600" i="0" kern="0" dirty="0" smtClean="0">
                <a:solidFill>
                  <a:srgbClr val="2752A9"/>
                </a:solidFill>
                <a:latin typeface="Myriad Pro Black" charset="0"/>
              </a:rPr>
              <a:t>States.</a:t>
            </a:r>
          </a:p>
          <a:p>
            <a:pPr algn="just" eaLnBrk="0" hangingPunct="0">
              <a:lnSpc>
                <a:spcPct val="80000"/>
              </a:lnSpc>
              <a:spcBef>
                <a:spcPts val="1200"/>
              </a:spcBef>
              <a:buClrTx/>
              <a:buFont typeface="Wingdings" pitchFamily="2" charset="2"/>
              <a:buChar char="Ø"/>
              <a:defRPr/>
            </a:pPr>
            <a:r>
              <a:rPr lang="en-GB" sz="1600" b="1" i="0" kern="0" dirty="0">
                <a:solidFill>
                  <a:srgbClr val="16489F"/>
                </a:solidFill>
                <a:latin typeface="Myriad Pro Black" charset="0"/>
              </a:rPr>
              <a:t>FEIs for sustainable urban development </a:t>
            </a:r>
            <a:r>
              <a:rPr lang="en-GB" sz="1600" b="1" i="0" kern="0" dirty="0" smtClean="0">
                <a:solidFill>
                  <a:srgbClr val="16489F"/>
                </a:solidFill>
                <a:latin typeface="Myriad Pro Black" charset="0"/>
              </a:rPr>
              <a:t>(year end 2012):</a:t>
            </a:r>
            <a:r>
              <a:rPr lang="en-GB" sz="1600" i="0" kern="0" dirty="0" smtClean="0">
                <a:solidFill>
                  <a:srgbClr val="16489F"/>
                </a:solidFill>
                <a:latin typeface="Myriad Pro Black" charset="0"/>
              </a:rPr>
              <a:t> </a:t>
            </a:r>
            <a:r>
              <a:rPr lang="en-GB" sz="1600" b="1" i="0" kern="0" dirty="0">
                <a:solidFill>
                  <a:srgbClr val="FF0000"/>
                </a:solidFill>
                <a:latin typeface="Myriad Pro Black" charset="0"/>
              </a:rPr>
              <a:t>EUR </a:t>
            </a:r>
            <a:r>
              <a:rPr lang="en-GB" sz="1600" b="1" i="0" kern="0" dirty="0" smtClean="0">
                <a:solidFill>
                  <a:srgbClr val="FF0000"/>
                </a:solidFill>
                <a:latin typeface="Myriad Pro Black" charset="0"/>
              </a:rPr>
              <a:t>1.6 </a:t>
            </a:r>
            <a:r>
              <a:rPr lang="en-GB" sz="1600" b="1" i="0" kern="0" dirty="0" err="1" smtClean="0">
                <a:solidFill>
                  <a:srgbClr val="FF0000"/>
                </a:solidFill>
                <a:latin typeface="Myriad Pro Black" charset="0"/>
              </a:rPr>
              <a:t>bn</a:t>
            </a:r>
            <a:r>
              <a:rPr lang="en-GB" sz="1600" i="0" kern="0" dirty="0" smtClean="0">
                <a:solidFill>
                  <a:srgbClr val="16489F"/>
                </a:solidFill>
                <a:latin typeface="Myriad Pro Black" charset="0"/>
              </a:rPr>
              <a:t> of SF and </a:t>
            </a:r>
            <a:r>
              <a:rPr lang="en-GB" sz="1600" i="0" kern="0" dirty="0">
                <a:solidFill>
                  <a:srgbClr val="16489F"/>
                </a:solidFill>
                <a:latin typeface="Myriad Pro Black" charset="0"/>
              </a:rPr>
              <a:t>national resources </a:t>
            </a:r>
            <a:r>
              <a:rPr lang="en-GB" sz="1600" i="0" kern="0" dirty="0" smtClean="0">
                <a:solidFill>
                  <a:srgbClr val="16489F"/>
                </a:solidFill>
                <a:latin typeface="Myriad Pro Black" charset="0"/>
              </a:rPr>
              <a:t>paid </a:t>
            </a:r>
            <a:r>
              <a:rPr lang="en-GB" sz="1600" i="0" kern="0" dirty="0">
                <a:solidFill>
                  <a:srgbClr val="16489F"/>
                </a:solidFill>
                <a:latin typeface="Myriad Pro Black" charset="0"/>
              </a:rPr>
              <a:t>to </a:t>
            </a:r>
            <a:r>
              <a:rPr lang="en-GB" sz="1600" i="0" kern="0" dirty="0" smtClean="0">
                <a:solidFill>
                  <a:srgbClr val="16489F"/>
                </a:solidFill>
                <a:latin typeface="Myriad Pro Black" charset="0"/>
              </a:rPr>
              <a:t>56 FEIs (Holding Funds and specific funds) </a:t>
            </a:r>
            <a:r>
              <a:rPr lang="en-GB" sz="1600" i="0" kern="0" dirty="0">
                <a:solidFill>
                  <a:srgbClr val="16489F"/>
                </a:solidFill>
                <a:latin typeface="Myriad Pro Black" charset="0"/>
              </a:rPr>
              <a:t>across </a:t>
            </a:r>
            <a:r>
              <a:rPr lang="en-GB" sz="1600" i="0" kern="0" dirty="0" smtClean="0">
                <a:solidFill>
                  <a:srgbClr val="16489F"/>
                </a:solidFill>
                <a:latin typeface="Myriad Pro Black" charset="0"/>
              </a:rPr>
              <a:t>11 </a:t>
            </a:r>
            <a:r>
              <a:rPr lang="en-GB" sz="1600" i="0" kern="0" dirty="0">
                <a:solidFill>
                  <a:srgbClr val="16489F"/>
                </a:solidFill>
                <a:latin typeface="Myriad Pro Black" charset="0"/>
              </a:rPr>
              <a:t>Member </a:t>
            </a:r>
            <a:r>
              <a:rPr lang="en-GB" sz="1600" i="0" kern="0" dirty="0" smtClean="0">
                <a:solidFill>
                  <a:srgbClr val="16489F"/>
                </a:solidFill>
                <a:latin typeface="Myriad Pro Black" charset="0"/>
              </a:rPr>
              <a:t>States.</a:t>
            </a:r>
          </a:p>
          <a:p>
            <a:pPr algn="just" eaLnBrk="0" hangingPunct="0">
              <a:lnSpc>
                <a:spcPct val="80000"/>
              </a:lnSpc>
              <a:spcBef>
                <a:spcPts val="1200"/>
              </a:spcBef>
              <a:buClrTx/>
              <a:buFont typeface="Wingdings" pitchFamily="2" charset="2"/>
              <a:buChar char="Ø"/>
              <a:defRPr/>
            </a:pPr>
            <a:r>
              <a:rPr lang="en-GB" sz="1600" b="1" i="0" kern="0" dirty="0" smtClean="0">
                <a:solidFill>
                  <a:srgbClr val="16489F"/>
                </a:solidFill>
                <a:latin typeface="Myriad Pro Black" charset="0"/>
              </a:rPr>
              <a:t>FEIs for energy efficiency and renewable energies (year end 2011</a:t>
            </a:r>
            <a:r>
              <a:rPr lang="en-GB" sz="1600" i="0" kern="0" dirty="0" smtClean="0">
                <a:solidFill>
                  <a:srgbClr val="16489F"/>
                </a:solidFill>
                <a:latin typeface="Myriad Pro Black" charset="0"/>
              </a:rPr>
              <a:t>): </a:t>
            </a:r>
            <a:r>
              <a:rPr lang="en-GB" sz="1600" b="1" i="0" kern="0" dirty="0">
                <a:solidFill>
                  <a:srgbClr val="FF0000"/>
                </a:solidFill>
                <a:latin typeface="Myriad Pro Black" charset="0"/>
              </a:rPr>
              <a:t>EUR 444 million</a:t>
            </a:r>
            <a:r>
              <a:rPr lang="en-GB" sz="1600" i="0" kern="0" dirty="0" smtClean="0">
                <a:solidFill>
                  <a:srgbClr val="16489F"/>
                </a:solidFill>
                <a:latin typeface="Myriad Pro Black" charset="0"/>
              </a:rPr>
              <a:t> of SF and national resources paid to 20 FEIs (Holding Funds and specific funds) across 8 Member States.</a:t>
            </a:r>
          </a:p>
          <a:p>
            <a:pPr algn="just" eaLnBrk="0" hangingPunct="0">
              <a:lnSpc>
                <a:spcPct val="80000"/>
              </a:lnSpc>
              <a:spcBef>
                <a:spcPts val="1200"/>
              </a:spcBef>
              <a:buClrTx/>
              <a:defRPr/>
            </a:pPr>
            <a:endParaRPr lang="en-GB" sz="1600" i="0" kern="0" dirty="0">
              <a:solidFill>
                <a:srgbClr val="16489F"/>
              </a:solidFill>
              <a:latin typeface="Myriad Pro Black" charset="0"/>
            </a:endParaRPr>
          </a:p>
          <a:p>
            <a:pPr algn="just" eaLnBrk="0" hangingPunct="0">
              <a:lnSpc>
                <a:spcPct val="80000"/>
              </a:lnSpc>
              <a:spcBef>
                <a:spcPts val="1200"/>
              </a:spcBef>
              <a:buClrTx/>
              <a:defRPr/>
            </a:pPr>
            <a:endParaRPr lang="en-GB" sz="1600" b="1" i="0" kern="0" dirty="0" smtClean="0">
              <a:solidFill>
                <a:srgbClr val="16489F"/>
              </a:solidFill>
              <a:latin typeface="Myriad Pro Black" charset="0"/>
            </a:endParaRPr>
          </a:p>
        </p:txBody>
      </p:sp>
      <p:sp>
        <p:nvSpPr>
          <p:cNvPr id="717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476250"/>
          </a:xfrm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82ECF96B-D5F7-44F5-BBF7-C6159F4D814B}" type="slidenum">
              <a:rPr lang="en-GB" smtClean="0">
                <a:solidFill>
                  <a:schemeClr val="bg2"/>
                </a:solidFill>
                <a:latin typeface="Arial" pitchFamily="34" charset="0"/>
              </a:rPr>
              <a:pPr eaLnBrk="1" hangingPunct="1"/>
              <a:t>3</a:t>
            </a:fld>
            <a:endParaRPr lang="en-GB" smtClean="0">
              <a:solidFill>
                <a:schemeClr val="bg2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76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628800"/>
            <a:ext cx="8569325" cy="913209"/>
          </a:xfrm>
        </p:spPr>
        <p:txBody>
          <a:bodyPr/>
          <a:lstStyle/>
          <a:p>
            <a:pPr marL="0" indent="0" eaLnBrk="1" hangingPunct="1">
              <a:defRPr/>
            </a:pPr>
            <a:r>
              <a:rPr lang="en-GB" altLang="en-US" sz="2800" dirty="0" smtClean="0">
                <a:solidFill>
                  <a:srgbClr val="16489F"/>
                </a:solidFill>
                <a:latin typeface="Myriad Pro Black" charset="0"/>
              </a:rPr>
              <a:t/>
            </a:r>
            <a:br>
              <a:rPr lang="en-GB" altLang="en-US" sz="2800" dirty="0" smtClean="0">
                <a:solidFill>
                  <a:srgbClr val="16489F"/>
                </a:solidFill>
                <a:latin typeface="Myriad Pro Black" charset="0"/>
              </a:rPr>
            </a:br>
            <a:r>
              <a:rPr lang="en-GB" altLang="en-US" sz="2800" dirty="0">
                <a:solidFill>
                  <a:srgbClr val="16489F"/>
                </a:solidFill>
                <a:latin typeface="Myriad Pro Black" charset="0"/>
              </a:rPr>
              <a:t>Investments made by </a:t>
            </a:r>
            <a:r>
              <a:rPr lang="en-GB" sz="2800" dirty="0">
                <a:solidFill>
                  <a:srgbClr val="16489F"/>
                </a:solidFill>
                <a:latin typeface="Myriad Pro Black" charset="0"/>
              </a:rPr>
              <a:t>FIs for </a:t>
            </a:r>
            <a:r>
              <a:rPr lang="en-GB" sz="2800" dirty="0" smtClean="0">
                <a:solidFill>
                  <a:srgbClr val="16489F"/>
                </a:solidFill>
                <a:latin typeface="Myriad Pro Black" charset="0"/>
              </a:rPr>
              <a:t>enterprises</a:t>
            </a:r>
            <a:br>
              <a:rPr lang="en-GB" sz="2800" dirty="0" smtClean="0">
                <a:solidFill>
                  <a:srgbClr val="16489F"/>
                </a:solidFill>
                <a:latin typeface="Myriad Pro Black" charset="0"/>
              </a:rPr>
            </a:br>
            <a:r>
              <a:rPr lang="en-GB" sz="2800" dirty="0" smtClean="0">
                <a:solidFill>
                  <a:srgbClr val="16489F"/>
                </a:solidFill>
                <a:latin typeface="Myriad Pro Black" charset="0"/>
              </a:rPr>
              <a:t>(at </a:t>
            </a:r>
            <a:r>
              <a:rPr lang="en-GB" sz="2800" dirty="0">
                <a:solidFill>
                  <a:srgbClr val="16489F"/>
                </a:solidFill>
                <a:latin typeface="Myriad Pro Black" charset="0"/>
              </a:rPr>
              <a:t>year end 2012</a:t>
            </a:r>
            <a:r>
              <a:rPr lang="en-GB" sz="2800" dirty="0" smtClean="0">
                <a:solidFill>
                  <a:srgbClr val="16489F"/>
                </a:solidFill>
                <a:latin typeface="Myriad Pro Black" charset="0"/>
              </a:rPr>
              <a:t>)</a:t>
            </a:r>
            <a:br>
              <a:rPr lang="en-GB" sz="2800" dirty="0" smtClean="0">
                <a:solidFill>
                  <a:srgbClr val="16489F"/>
                </a:solidFill>
                <a:latin typeface="Myriad Pro Black" charset="0"/>
              </a:rPr>
            </a:br>
            <a:r>
              <a:rPr lang="en-GB" sz="2800" dirty="0">
                <a:solidFill>
                  <a:srgbClr val="16489F"/>
                </a:solidFill>
                <a:latin typeface="Myriad Pro Black" charset="0"/>
              </a:rPr>
              <a:t/>
            </a:r>
            <a:br>
              <a:rPr lang="en-GB" sz="2800" dirty="0">
                <a:solidFill>
                  <a:srgbClr val="16489F"/>
                </a:solidFill>
                <a:latin typeface="Myriad Pro Black" charset="0"/>
              </a:rPr>
            </a:br>
            <a:endParaRPr lang="en-US" sz="2800" dirty="0">
              <a:solidFill>
                <a:srgbClr val="16489F"/>
              </a:solidFill>
              <a:latin typeface="Myriad Pro Black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475656" y="2708920"/>
            <a:ext cx="691276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1800"/>
              </a:spcBef>
              <a:buClrTx/>
              <a:buFontTx/>
              <a:buNone/>
              <a:defRPr/>
            </a:pPr>
            <a:endParaRPr lang="en-GB" sz="2000" b="1" i="0" kern="0" dirty="0" smtClean="0">
              <a:solidFill>
                <a:srgbClr val="2752A9"/>
              </a:solidFill>
              <a:latin typeface="Myriad Pro Black" charset="0"/>
            </a:endParaRPr>
          </a:p>
          <a:p>
            <a:pPr algn="just">
              <a:lnSpc>
                <a:spcPct val="80000"/>
              </a:lnSpc>
              <a:spcBef>
                <a:spcPts val="1800"/>
              </a:spcBef>
              <a:buClrTx/>
              <a:buFont typeface="Wingdings" pitchFamily="2" charset="2"/>
              <a:buChar char="Ø"/>
              <a:defRPr/>
            </a:pPr>
            <a:r>
              <a:rPr lang="en-GB" sz="2000" i="0" kern="0" dirty="0">
                <a:solidFill>
                  <a:srgbClr val="FF0000"/>
                </a:solidFill>
                <a:latin typeface="Myriad Pro Black" charset="0"/>
              </a:rPr>
              <a:t>EUR 4.5 billion </a:t>
            </a:r>
            <a:r>
              <a:rPr lang="en-GB" sz="2000" i="0" kern="0" dirty="0">
                <a:solidFill>
                  <a:srgbClr val="16489F"/>
                </a:solidFill>
                <a:latin typeface="Myriad Pro Black" charset="0"/>
              </a:rPr>
              <a:t>of SFs &amp; national resources already disbursed to enterprises, mainly through loan and guarantee products; </a:t>
            </a:r>
          </a:p>
          <a:p>
            <a:pPr algn="just">
              <a:lnSpc>
                <a:spcPct val="80000"/>
              </a:lnSpc>
              <a:spcBef>
                <a:spcPts val="1800"/>
              </a:spcBef>
              <a:buClrTx/>
              <a:buFont typeface="Wingdings" pitchFamily="2" charset="2"/>
              <a:buChar char="Ø"/>
              <a:defRPr/>
            </a:pPr>
            <a:r>
              <a:rPr lang="en-GB" sz="2000" i="0" kern="0" dirty="0">
                <a:solidFill>
                  <a:srgbClr val="16489F"/>
                </a:solidFill>
                <a:latin typeface="Myriad Pro Black" charset="0"/>
              </a:rPr>
              <a:t>More than </a:t>
            </a:r>
            <a:r>
              <a:rPr lang="en-GB" sz="2000" i="0" kern="0" dirty="0">
                <a:solidFill>
                  <a:srgbClr val="FF0000"/>
                </a:solidFill>
                <a:latin typeface="Myriad Pro Black" charset="0"/>
              </a:rPr>
              <a:t>160.000</a:t>
            </a:r>
            <a:r>
              <a:rPr lang="en-GB" sz="2000" i="0" kern="0" dirty="0">
                <a:solidFill>
                  <a:srgbClr val="16489F"/>
                </a:solidFill>
                <a:latin typeface="Myriad Pro Black" charset="0"/>
              </a:rPr>
              <a:t> of SMEs and micro-enterprises supported;</a:t>
            </a:r>
          </a:p>
          <a:p>
            <a:pPr algn="just">
              <a:lnSpc>
                <a:spcPct val="80000"/>
              </a:lnSpc>
              <a:spcBef>
                <a:spcPts val="1800"/>
              </a:spcBef>
              <a:buClrTx/>
              <a:buFont typeface="Wingdings" pitchFamily="2" charset="2"/>
              <a:buChar char="Ø"/>
              <a:defRPr/>
            </a:pPr>
            <a:r>
              <a:rPr lang="en-GB" sz="2000" i="0" kern="0" dirty="0">
                <a:solidFill>
                  <a:srgbClr val="2752A9"/>
                </a:solidFill>
                <a:latin typeface="Myriad Pro Black" charset="0"/>
              </a:rPr>
              <a:t>At least </a:t>
            </a:r>
            <a:r>
              <a:rPr lang="en-GB" sz="2000" i="0" kern="0" dirty="0">
                <a:solidFill>
                  <a:srgbClr val="FF0000"/>
                </a:solidFill>
                <a:latin typeface="Myriad Pro Black" charset="0"/>
              </a:rPr>
              <a:t>44.000</a:t>
            </a:r>
            <a:r>
              <a:rPr lang="en-GB" sz="2000" i="0" kern="0" dirty="0">
                <a:solidFill>
                  <a:srgbClr val="16489F"/>
                </a:solidFill>
                <a:latin typeface="Myriad Pro Black" charset="0"/>
              </a:rPr>
              <a:t> of jobs created through FIs; </a:t>
            </a:r>
          </a:p>
          <a:p>
            <a:pPr marL="457200" lvl="1" indent="0">
              <a:lnSpc>
                <a:spcPct val="80000"/>
              </a:lnSpc>
              <a:spcBef>
                <a:spcPts val="1200"/>
              </a:spcBef>
              <a:buClrTx/>
              <a:buNone/>
              <a:defRPr/>
            </a:pPr>
            <a:endParaRPr lang="en-GB" sz="1600" kern="0" dirty="0">
              <a:solidFill>
                <a:srgbClr val="2752A9"/>
              </a:solidFill>
              <a:latin typeface="Myriad Pro Black" charset="0"/>
              <a:cs typeface="+mn-cs"/>
            </a:endParaRPr>
          </a:p>
        </p:txBody>
      </p:sp>
      <p:sp>
        <p:nvSpPr>
          <p:cNvPr id="8196" name="Slide Number Placeholder 2"/>
          <p:cNvSpPr txBox="1">
            <a:spLocks/>
          </p:cNvSpPr>
          <p:nvPr/>
        </p:nvSpPr>
        <p:spPr bwMode="auto">
          <a:xfrm>
            <a:off x="6875463" y="6381750"/>
            <a:ext cx="21336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r" eaLnBrk="1" hangingPunct="1"/>
            <a:fld id="{709979A3-C8C8-465A-8AE7-0A94E68F9A3A}" type="slidenum">
              <a:rPr lang="en-GB">
                <a:solidFill>
                  <a:schemeClr val="bg2"/>
                </a:solidFill>
                <a:latin typeface="Arial" pitchFamily="34" charset="0"/>
              </a:rPr>
              <a:pPr algn="r" eaLnBrk="1" hangingPunct="1"/>
              <a:t>4</a:t>
            </a:fld>
            <a:endParaRPr lang="en-GB">
              <a:solidFill>
                <a:schemeClr val="bg2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36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339850"/>
            <a:ext cx="8496300" cy="936625"/>
          </a:xfrm>
        </p:spPr>
        <p:txBody>
          <a:bodyPr/>
          <a:lstStyle/>
          <a:p>
            <a:pPr marL="0" indent="0" eaLnBrk="1" hangingPunct="1">
              <a:defRPr/>
            </a:pPr>
            <a:r>
              <a:rPr lang="en-GB" sz="2800" kern="1200" dirty="0" smtClean="0">
                <a:solidFill>
                  <a:srgbClr val="16489F"/>
                </a:solidFill>
                <a:latin typeface="Myriad Pro" pitchFamily="34" charset="0"/>
                <a:ea typeface="+mn-ea"/>
                <a:cs typeface="+mn-cs"/>
              </a:rPr>
              <a:t>Financial instruments 2014-2020: Introduction</a:t>
            </a:r>
            <a:br>
              <a:rPr lang="en-GB" sz="2800" kern="1200" dirty="0" smtClean="0">
                <a:solidFill>
                  <a:srgbClr val="16489F"/>
                </a:solidFill>
                <a:latin typeface="Myriad Pro" pitchFamily="34" charset="0"/>
                <a:ea typeface="+mn-ea"/>
                <a:cs typeface="+mn-cs"/>
              </a:rPr>
            </a:br>
            <a:endParaRPr lang="en-US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95288" y="2132012"/>
            <a:ext cx="8280400" cy="4609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just">
              <a:lnSpc>
                <a:spcPct val="80000"/>
              </a:lnSpc>
              <a:buClrTx/>
              <a:buFontTx/>
              <a:buNone/>
              <a:defRPr/>
            </a:pPr>
            <a:r>
              <a:rPr lang="en-GB" b="1" i="0" dirty="0" smtClean="0">
                <a:solidFill>
                  <a:srgbClr val="16489F"/>
                </a:solidFill>
                <a:latin typeface="Myriad Pro Black" charset="0"/>
              </a:rPr>
              <a:t>Background:</a:t>
            </a:r>
          </a:p>
          <a:p>
            <a:pPr marL="0" indent="0" algn="just">
              <a:lnSpc>
                <a:spcPct val="80000"/>
              </a:lnSpc>
              <a:buClrTx/>
              <a:buFontTx/>
              <a:buNone/>
              <a:defRPr/>
            </a:pPr>
            <a:r>
              <a:rPr lang="en-GB" sz="2000" i="0" dirty="0" smtClean="0">
                <a:solidFill>
                  <a:srgbClr val="16489F"/>
                </a:solidFill>
                <a:latin typeface="Myriad Pro Black" charset="0"/>
              </a:rPr>
              <a:t>Increased importance of financial instruments in implementing EU budget resources in future (Budget review, 5</a:t>
            </a:r>
            <a:r>
              <a:rPr lang="en-GB" sz="2000" i="0" baseline="30000" dirty="0" smtClean="0">
                <a:solidFill>
                  <a:srgbClr val="16489F"/>
                </a:solidFill>
                <a:latin typeface="Myriad Pro Black" charset="0"/>
              </a:rPr>
              <a:t>th</a:t>
            </a:r>
            <a:r>
              <a:rPr lang="en-GB" sz="2000" i="0" dirty="0" smtClean="0">
                <a:solidFill>
                  <a:srgbClr val="16489F"/>
                </a:solidFill>
                <a:latin typeface="Myriad Pro Black" charset="0"/>
              </a:rPr>
              <a:t> Cohesion Report, MFF)</a:t>
            </a:r>
            <a:endParaRPr lang="en-GB" sz="800" b="1" i="0" dirty="0" smtClean="0">
              <a:solidFill>
                <a:srgbClr val="16489F"/>
              </a:solidFill>
              <a:latin typeface="Myriad Pro Black" charset="0"/>
            </a:endParaRPr>
          </a:p>
          <a:p>
            <a:pPr algn="just" eaLnBrk="0" hangingPunct="0">
              <a:lnSpc>
                <a:spcPct val="80000"/>
              </a:lnSpc>
              <a:spcBef>
                <a:spcPts val="900"/>
              </a:spcBef>
              <a:buClrTx/>
              <a:buFont typeface="Wingdings" pitchFamily="2" charset="2"/>
              <a:buChar char="Ø"/>
              <a:defRPr/>
            </a:pPr>
            <a:r>
              <a:rPr lang="en-GB" sz="2000" b="1" i="0" dirty="0" smtClean="0">
                <a:solidFill>
                  <a:srgbClr val="16489F"/>
                </a:solidFill>
                <a:latin typeface="Myriad Pro Black SemiCond"/>
              </a:rPr>
              <a:t>EU central level / "</a:t>
            </a:r>
            <a:r>
              <a:rPr lang="en-GB" sz="2000" b="1" dirty="0" smtClean="0">
                <a:solidFill>
                  <a:srgbClr val="16489F"/>
                </a:solidFill>
                <a:latin typeface="Myriad Pro Black SemiCond"/>
              </a:rPr>
              <a:t>direct management</a:t>
            </a:r>
            <a:r>
              <a:rPr lang="en-GB" sz="2000" b="1" i="0" dirty="0" smtClean="0">
                <a:solidFill>
                  <a:srgbClr val="16489F"/>
                </a:solidFill>
                <a:latin typeface="Myriad Pro Black SemiCond"/>
              </a:rPr>
              <a:t>":</a:t>
            </a:r>
            <a:r>
              <a:rPr lang="en-GB" sz="2000" i="0" dirty="0" smtClean="0">
                <a:solidFill>
                  <a:srgbClr val="16489F"/>
                </a:solidFill>
                <a:latin typeface="Myriad Pro Black SemiCond"/>
              </a:rPr>
              <a:t> „EU Debt and Equity Platforms“ to serve as standardised rules for FIs using EU budget</a:t>
            </a:r>
            <a:endParaRPr lang="en-GB" sz="800" i="0" dirty="0" smtClean="0">
              <a:solidFill>
                <a:srgbClr val="16489F"/>
              </a:solidFill>
              <a:latin typeface="Myriad Pro Black SemiCond"/>
            </a:endParaRPr>
          </a:p>
          <a:p>
            <a:pPr algn="just" eaLnBrk="0" hangingPunct="0">
              <a:lnSpc>
                <a:spcPct val="80000"/>
              </a:lnSpc>
              <a:spcBef>
                <a:spcPts val="900"/>
              </a:spcBef>
              <a:buClrTx/>
              <a:buFont typeface="Wingdings" pitchFamily="2" charset="2"/>
              <a:buChar char="Ø"/>
              <a:defRPr/>
            </a:pPr>
            <a:r>
              <a:rPr lang="en-GB" sz="2000" b="1" i="0" dirty="0" smtClean="0">
                <a:solidFill>
                  <a:srgbClr val="16489F"/>
                </a:solidFill>
                <a:latin typeface="Myriad Pro Black SemiCond"/>
              </a:rPr>
              <a:t>Regional Policy / "</a:t>
            </a:r>
            <a:r>
              <a:rPr lang="en-GB" sz="2000" b="1" dirty="0">
                <a:solidFill>
                  <a:srgbClr val="16489F"/>
                </a:solidFill>
                <a:latin typeface="Myriad Pro Black SemiCond"/>
              </a:rPr>
              <a:t>shared management</a:t>
            </a:r>
            <a:r>
              <a:rPr lang="en-GB" sz="2000" b="1" i="0" dirty="0" smtClean="0">
                <a:solidFill>
                  <a:srgbClr val="16489F"/>
                </a:solidFill>
                <a:latin typeface="Myriad Pro Black SemiCond"/>
              </a:rPr>
              <a:t>":</a:t>
            </a:r>
            <a:r>
              <a:rPr lang="en-GB" sz="2000" i="0" dirty="0" smtClean="0">
                <a:solidFill>
                  <a:srgbClr val="16489F"/>
                </a:solidFill>
                <a:latin typeface="Myriad Pro Black SemiCond"/>
              </a:rPr>
              <a:t> Strengthening and expansion of financial instruments in the context of Cohesion Policy</a:t>
            </a:r>
          </a:p>
          <a:p>
            <a:pPr marL="0" indent="0" algn="just" eaLnBrk="0" hangingPunct="0">
              <a:lnSpc>
                <a:spcPct val="80000"/>
              </a:lnSpc>
              <a:buClrTx/>
              <a:buFontTx/>
              <a:buNone/>
              <a:defRPr/>
            </a:pPr>
            <a:endParaRPr lang="en-GB" sz="2000" i="0" dirty="0" smtClean="0">
              <a:solidFill>
                <a:srgbClr val="16489F"/>
              </a:solidFill>
              <a:latin typeface="Myriad Pro Black SemiCond"/>
            </a:endParaRPr>
          </a:p>
          <a:p>
            <a:pPr marL="0" indent="0" algn="just" eaLnBrk="0" hangingPunct="0">
              <a:lnSpc>
                <a:spcPct val="80000"/>
              </a:lnSpc>
              <a:buClrTx/>
              <a:buFontTx/>
              <a:buNone/>
              <a:defRPr/>
            </a:pPr>
            <a:r>
              <a:rPr lang="en-GB" b="1" i="0" dirty="0" smtClean="0">
                <a:solidFill>
                  <a:srgbClr val="16489F"/>
                </a:solidFill>
                <a:latin typeface="Myriad Pro Black SemiCond"/>
              </a:rPr>
              <a:t>ESI Funds legislative framework 2014-2020 </a:t>
            </a:r>
            <a:r>
              <a:rPr lang="en-GB" i="0" dirty="0" smtClean="0">
                <a:solidFill>
                  <a:srgbClr val="16489F"/>
                </a:solidFill>
                <a:latin typeface="Myriad Pro Black SemiCond"/>
              </a:rPr>
              <a:t>to: </a:t>
            </a:r>
          </a:p>
          <a:p>
            <a:pPr algn="just" eaLnBrk="0" hangingPunct="0">
              <a:lnSpc>
                <a:spcPct val="80000"/>
              </a:lnSpc>
              <a:spcBef>
                <a:spcPts val="600"/>
              </a:spcBef>
              <a:buClrTx/>
              <a:buFont typeface="Wingdings" pitchFamily="2" charset="2"/>
              <a:buChar char="Ø"/>
              <a:defRPr/>
            </a:pPr>
            <a:r>
              <a:rPr lang="en-GB" sz="2000" i="0" dirty="0" smtClean="0">
                <a:solidFill>
                  <a:srgbClr val="16489F"/>
                </a:solidFill>
                <a:latin typeface="Myriad Pro" pitchFamily="34" charset="0"/>
              </a:rPr>
              <a:t>provide a clear set of rules, based on existing experience / guidance,</a:t>
            </a:r>
          </a:p>
          <a:p>
            <a:pPr algn="just" eaLnBrk="0" hangingPunct="0">
              <a:lnSpc>
                <a:spcPct val="80000"/>
              </a:lnSpc>
              <a:spcBef>
                <a:spcPts val="600"/>
              </a:spcBef>
              <a:buClrTx/>
              <a:buFont typeface="Wingdings" pitchFamily="2" charset="2"/>
              <a:buChar char="Ø"/>
              <a:defRPr/>
            </a:pPr>
            <a:r>
              <a:rPr lang="en-GB" sz="2000" i="0" dirty="0">
                <a:solidFill>
                  <a:srgbClr val="16489F"/>
                </a:solidFill>
                <a:latin typeface="Myriad Pro" pitchFamily="34" charset="0"/>
              </a:rPr>
              <a:t>f</a:t>
            </a:r>
            <a:r>
              <a:rPr lang="en-GB" sz="2000" i="0" dirty="0" smtClean="0">
                <a:solidFill>
                  <a:srgbClr val="16489F"/>
                </a:solidFill>
                <a:latin typeface="Myriad Pro" pitchFamily="34" charset="0"/>
              </a:rPr>
              <a:t>acilitate wider and more flexible use (e.g. capture synergies with grants, wider thematic scope, more implementation options),</a:t>
            </a:r>
          </a:p>
          <a:p>
            <a:pPr algn="just" eaLnBrk="0" hangingPunct="0">
              <a:lnSpc>
                <a:spcPct val="80000"/>
              </a:lnSpc>
              <a:spcBef>
                <a:spcPts val="600"/>
              </a:spcBef>
              <a:buClrTx/>
              <a:buFont typeface="Wingdings" pitchFamily="2" charset="2"/>
              <a:buChar char="Ø"/>
              <a:defRPr/>
            </a:pPr>
            <a:r>
              <a:rPr lang="en-GB" sz="2000" i="0" dirty="0" smtClean="0">
                <a:solidFill>
                  <a:srgbClr val="16489F"/>
                </a:solidFill>
                <a:latin typeface="Myriad Pro" pitchFamily="34" charset="0"/>
              </a:rPr>
              <a:t>ensure better targeting, budgeting and monitoring of FIs,</a:t>
            </a:r>
            <a:endParaRPr lang="en-GB" sz="2000" i="0" dirty="0">
              <a:solidFill>
                <a:srgbClr val="16489F"/>
              </a:solidFill>
              <a:latin typeface="Myriad Pro" pitchFamily="34" charset="0"/>
            </a:endParaRPr>
          </a:p>
          <a:p>
            <a:pPr algn="just" eaLnBrk="0" hangingPunct="0">
              <a:lnSpc>
                <a:spcPct val="80000"/>
              </a:lnSpc>
              <a:spcBef>
                <a:spcPts val="600"/>
              </a:spcBef>
              <a:buClrTx/>
              <a:buFont typeface="Wingdings" pitchFamily="2" charset="2"/>
              <a:buChar char="Ø"/>
              <a:defRPr/>
            </a:pPr>
            <a:r>
              <a:rPr lang="en-GB" sz="2000" i="0" dirty="0" smtClean="0">
                <a:solidFill>
                  <a:srgbClr val="16489F"/>
                </a:solidFill>
                <a:latin typeface="Myriad Pro" pitchFamily="34" charset="0"/>
              </a:rPr>
              <a:t>achieve compatibility with financial instruments at EU level</a:t>
            </a:r>
            <a:r>
              <a:rPr lang="en-GB" sz="2200" i="0" dirty="0" smtClean="0">
                <a:solidFill>
                  <a:srgbClr val="16489F"/>
                </a:solidFill>
                <a:latin typeface="Myriad Pro" pitchFamily="34" charset="0"/>
              </a:rPr>
              <a:t>.</a:t>
            </a:r>
          </a:p>
          <a:p>
            <a:pPr algn="just">
              <a:defRPr/>
            </a:pPr>
            <a:endParaRPr lang="en-US" dirty="0" smtClean="0"/>
          </a:p>
        </p:txBody>
      </p:sp>
      <p:sp>
        <p:nvSpPr>
          <p:cNvPr id="2150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47625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56AD954E-4C68-4BD4-9520-65258B4E6504}" type="slidenum">
              <a:rPr lang="en-GB" sz="1200" smtClean="0">
                <a:solidFill>
                  <a:schemeClr val="bg2"/>
                </a:solidFill>
              </a:rPr>
              <a:pPr/>
              <a:t>5</a:t>
            </a:fld>
            <a:endParaRPr lang="en-GB" sz="120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196752"/>
            <a:ext cx="8569325" cy="648990"/>
          </a:xfrm>
        </p:spPr>
        <p:txBody>
          <a:bodyPr/>
          <a:lstStyle/>
          <a:p>
            <a:pPr marL="0" indent="0" eaLnBrk="1" hangingPunct="1"/>
            <a:r>
              <a:rPr lang="en-GB" sz="2800" dirty="0" smtClean="0">
                <a:solidFill>
                  <a:srgbClr val="16489F"/>
                </a:solidFill>
                <a:latin typeface="Myriad Pro" pitchFamily="34" charset="0"/>
              </a:rPr>
              <a:t>Financial instruments 2014-2020: Key novelties</a:t>
            </a:r>
            <a:endParaRPr lang="en-US" dirty="0" smtClean="0"/>
          </a:p>
        </p:txBody>
      </p:sp>
      <p:sp>
        <p:nvSpPr>
          <p:cNvPr id="7171" name="Rectangle 3"/>
          <p:cNvSpPr txBox="1">
            <a:spLocks noChangeArrowheads="1"/>
          </p:cNvSpPr>
          <p:nvPr/>
        </p:nvSpPr>
        <p:spPr bwMode="auto">
          <a:xfrm>
            <a:off x="375592" y="1988840"/>
            <a:ext cx="828040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2400"/>
              </a:spcBef>
              <a:buFont typeface="Wingdings" pitchFamily="2" charset="2"/>
              <a:buChar char="Ø"/>
              <a:defRPr/>
            </a:pPr>
            <a:r>
              <a:rPr lang="en-GB" sz="1600" b="1" dirty="0" smtClean="0">
                <a:solidFill>
                  <a:srgbClr val="16489F"/>
                </a:solidFill>
                <a:latin typeface="Myriad Pro Black" charset="0"/>
              </a:rPr>
              <a:t>Wider scope: </a:t>
            </a:r>
            <a:r>
              <a:rPr lang="en-GB" sz="1600" dirty="0" smtClean="0">
                <a:solidFill>
                  <a:srgbClr val="16489F"/>
                </a:solidFill>
                <a:latin typeface="Myriad Pro Black" charset="0"/>
              </a:rPr>
              <a:t>Expansion to all thematic objectives &amp; priorities foreseen by ESIF OPs (ERDF, ESF, Cohesion Fund, EAFRD,EMFF)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  <a:buFont typeface="Wingdings" pitchFamily="2" charset="2"/>
              <a:buChar char="Ø"/>
              <a:defRPr/>
            </a:pPr>
            <a:r>
              <a:rPr lang="en-GB" sz="1600" b="1" dirty="0" smtClean="0">
                <a:solidFill>
                  <a:srgbClr val="2752A9"/>
                </a:solidFill>
                <a:latin typeface="Myriad Pro Black" charset="0"/>
              </a:rPr>
              <a:t>More implementation options for managing authorities:</a:t>
            </a:r>
          </a:p>
          <a:p>
            <a:pPr marL="914400" lvl="1" indent="-457200" eaLnBrk="1" hangingPunct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en-GB" sz="1600" dirty="0" smtClean="0">
                <a:solidFill>
                  <a:srgbClr val="2752A9"/>
                </a:solidFill>
                <a:latin typeface="Myriad Pro Black" charset="0"/>
              </a:rPr>
              <a:t>FIs at national, regional, transnational or cross-border level (shared management: Tailor made / Off the shelf)</a:t>
            </a:r>
          </a:p>
          <a:p>
            <a:pPr marL="901700" lvl="1" indent="-444500" eaLnBrk="1" hangingPunct="1">
              <a:lnSpc>
                <a:spcPct val="80000"/>
              </a:lnSpc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en-GB" sz="1600" dirty="0" smtClean="0">
                <a:solidFill>
                  <a:srgbClr val="2752A9"/>
                </a:solidFill>
                <a:latin typeface="Myriad Pro Black" charset="0"/>
              </a:rPr>
              <a:t>Contribution to EU level FIs under central management (ring-fencing)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  <a:buFont typeface="Wingdings" pitchFamily="2" charset="2"/>
              <a:buChar char="Ø"/>
              <a:defRPr/>
            </a:pPr>
            <a:r>
              <a:rPr lang="en-GB" sz="1600" b="1" dirty="0">
                <a:solidFill>
                  <a:srgbClr val="16489F"/>
                </a:solidFill>
                <a:latin typeface="Myriad Pro Black" charset="0"/>
              </a:rPr>
              <a:t>Ex-ante assessment to be carried out </a:t>
            </a:r>
            <a:r>
              <a:rPr lang="en-GB" sz="1600" dirty="0">
                <a:solidFill>
                  <a:srgbClr val="16489F"/>
                </a:solidFill>
                <a:latin typeface="Myriad Pro Black" charset="0"/>
              </a:rPr>
              <a:t>before launch of FI operation under the ESIF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  <a:buFont typeface="Wingdings" pitchFamily="2" charset="2"/>
              <a:buChar char="Ø"/>
              <a:defRPr/>
            </a:pPr>
            <a:r>
              <a:rPr lang="en-GB" sz="1600" b="1" dirty="0">
                <a:solidFill>
                  <a:srgbClr val="2752A9"/>
                </a:solidFill>
                <a:latin typeface="Myriad Pro Black" charset="0"/>
              </a:rPr>
              <a:t>Better combination of FIs &amp; other forms of </a:t>
            </a:r>
            <a:r>
              <a:rPr lang="en-GB" sz="1600" b="1" dirty="0" smtClean="0">
                <a:solidFill>
                  <a:srgbClr val="2752A9"/>
                </a:solidFill>
                <a:latin typeface="Myriad Pro Black" charset="0"/>
              </a:rPr>
              <a:t>support;</a:t>
            </a:r>
            <a:endParaRPr lang="en-GB" sz="1600" b="1" dirty="0">
              <a:solidFill>
                <a:srgbClr val="2752A9"/>
              </a:solidFill>
              <a:latin typeface="Myriad Pro Black" charset="0"/>
            </a:endParaRPr>
          </a:p>
          <a:p>
            <a:pPr eaLnBrk="1" hangingPunct="1">
              <a:lnSpc>
                <a:spcPct val="80000"/>
              </a:lnSpc>
              <a:spcBef>
                <a:spcPts val="1800"/>
              </a:spcBef>
              <a:buFont typeface="Wingdings" pitchFamily="2" charset="2"/>
              <a:buChar char="Ø"/>
              <a:defRPr/>
            </a:pPr>
            <a:r>
              <a:rPr lang="en-GB" sz="1600" b="1" dirty="0" smtClean="0">
                <a:solidFill>
                  <a:srgbClr val="2752A9"/>
                </a:solidFill>
                <a:latin typeface="Myriad Pro Black" charset="0"/>
              </a:rPr>
              <a:t>Incentives </a:t>
            </a:r>
            <a:r>
              <a:rPr lang="en-GB" sz="1600" b="1" dirty="0">
                <a:solidFill>
                  <a:srgbClr val="2752A9"/>
                </a:solidFill>
                <a:latin typeface="Myriad Pro Black" charset="0"/>
              </a:rPr>
              <a:t>regarding EU co-financing </a:t>
            </a:r>
            <a:r>
              <a:rPr lang="en-GB" sz="1600" b="1" dirty="0" smtClean="0">
                <a:solidFill>
                  <a:srgbClr val="2752A9"/>
                </a:solidFill>
                <a:latin typeface="Myriad Pro Black" charset="0"/>
              </a:rPr>
              <a:t>rates;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  <a:buFont typeface="Wingdings" pitchFamily="2" charset="2"/>
              <a:buChar char="Ø"/>
              <a:defRPr/>
            </a:pPr>
            <a:r>
              <a:rPr lang="en-GB" sz="1600" b="1" kern="0" dirty="0">
                <a:solidFill>
                  <a:srgbClr val="16489F"/>
                </a:solidFill>
                <a:latin typeface="Myriad Pro Black" charset="0"/>
              </a:rPr>
              <a:t>Phased contributions to </a:t>
            </a:r>
            <a:r>
              <a:rPr lang="en-GB" sz="1600" b="1" kern="0" dirty="0" smtClean="0">
                <a:solidFill>
                  <a:srgbClr val="16489F"/>
                </a:solidFill>
                <a:latin typeface="Myriad Pro Black" charset="0"/>
              </a:rPr>
              <a:t>Financial Intermediaries;</a:t>
            </a:r>
            <a:endParaRPr lang="en-GB" sz="1600" b="1" kern="0" dirty="0">
              <a:solidFill>
                <a:srgbClr val="16489F"/>
              </a:solidFill>
              <a:latin typeface="Myriad Pro Black" charset="0"/>
            </a:endParaRPr>
          </a:p>
          <a:p>
            <a:pPr eaLnBrk="1" hangingPunct="1">
              <a:lnSpc>
                <a:spcPct val="80000"/>
              </a:lnSpc>
              <a:spcBef>
                <a:spcPts val="1800"/>
              </a:spcBef>
              <a:buFont typeface="Wingdings" pitchFamily="2" charset="2"/>
              <a:buChar char="Ø"/>
              <a:defRPr/>
            </a:pPr>
            <a:r>
              <a:rPr lang="en-GB" sz="1600" b="1" kern="0" dirty="0" smtClean="0">
                <a:solidFill>
                  <a:srgbClr val="16489F"/>
                </a:solidFill>
                <a:latin typeface="Myriad Pro Black" charset="0"/>
              </a:rPr>
              <a:t>More </a:t>
            </a:r>
            <a:r>
              <a:rPr lang="en-GB" sz="1600" b="1" kern="0" dirty="0">
                <a:solidFill>
                  <a:srgbClr val="16489F"/>
                </a:solidFill>
                <a:latin typeface="Myriad Pro Black" charset="0"/>
              </a:rPr>
              <a:t>detailed rules concerning </a:t>
            </a:r>
            <a:r>
              <a:rPr lang="en-GB" sz="1600" b="1" kern="0" dirty="0" smtClean="0">
                <a:solidFill>
                  <a:srgbClr val="16489F"/>
                </a:solidFill>
                <a:latin typeface="Myriad Pro Black" charset="0"/>
              </a:rPr>
              <a:t>(e.g. </a:t>
            </a:r>
            <a:r>
              <a:rPr lang="en-GB" sz="1600" kern="0" dirty="0" smtClean="0">
                <a:solidFill>
                  <a:srgbClr val="16489F"/>
                </a:solidFill>
                <a:latin typeface="Myriad Pro Black" charset="0"/>
              </a:rPr>
              <a:t>eligible </a:t>
            </a:r>
            <a:r>
              <a:rPr lang="en-GB" sz="1600" kern="0" dirty="0">
                <a:solidFill>
                  <a:srgbClr val="16489F"/>
                </a:solidFill>
                <a:latin typeface="Myriad Pro Black" charset="0"/>
              </a:rPr>
              <a:t>expenditure at closure, </a:t>
            </a:r>
            <a:r>
              <a:rPr lang="en-GB" sz="1600" kern="0" dirty="0" smtClean="0">
                <a:solidFill>
                  <a:srgbClr val="16489F"/>
                </a:solidFill>
                <a:latin typeface="Myriad Pro Black" charset="0"/>
              </a:rPr>
              <a:t>(</a:t>
            </a:r>
            <a:r>
              <a:rPr lang="en-GB" sz="1600" kern="0" dirty="0">
                <a:solidFill>
                  <a:srgbClr val="16489F"/>
                </a:solidFill>
                <a:latin typeface="Myriad Pro Black" charset="0"/>
              </a:rPr>
              <a:t>re-)use of interest/other gains and ESIF resources returned during the programming </a:t>
            </a:r>
            <a:r>
              <a:rPr lang="en-GB" sz="1600" kern="0" dirty="0" smtClean="0">
                <a:solidFill>
                  <a:srgbClr val="16489F"/>
                </a:solidFill>
                <a:latin typeface="Myriad Pro Black" charset="0"/>
              </a:rPr>
              <a:t>period, the </a:t>
            </a:r>
            <a:r>
              <a:rPr lang="en-GB" sz="1600" kern="0" dirty="0">
                <a:solidFill>
                  <a:srgbClr val="16489F"/>
                </a:solidFill>
                <a:latin typeface="Myriad Pro Black" charset="0"/>
              </a:rPr>
              <a:t>use of interest/other gains and ESIF resources returned after closure (</a:t>
            </a:r>
            <a:r>
              <a:rPr lang="en-GB" sz="1600" kern="0" dirty="0" smtClean="0">
                <a:solidFill>
                  <a:srgbClr val="16489F"/>
                </a:solidFill>
                <a:latin typeface="Myriad Pro Black" charset="0"/>
              </a:rPr>
              <a:t>legacy)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  <a:buFont typeface="Wingdings" pitchFamily="2" charset="2"/>
              <a:buChar char="Ø"/>
              <a:defRPr/>
            </a:pPr>
            <a:r>
              <a:rPr lang="en-GB" sz="1600" b="1" kern="0" dirty="0">
                <a:solidFill>
                  <a:srgbClr val="16489F"/>
                </a:solidFill>
                <a:latin typeface="Myriad Pro Black" charset="0"/>
              </a:rPr>
              <a:t>Annual reporting by </a:t>
            </a:r>
            <a:r>
              <a:rPr lang="en-GB" sz="1600" b="1" kern="0" dirty="0" smtClean="0">
                <a:solidFill>
                  <a:srgbClr val="16489F"/>
                </a:solidFill>
                <a:latin typeface="Myriad Pro Black" charset="0"/>
              </a:rPr>
              <a:t>MAs.</a:t>
            </a:r>
            <a:endParaRPr lang="en-GB" sz="1600" kern="0" dirty="0" smtClean="0">
              <a:solidFill>
                <a:srgbClr val="16489F"/>
              </a:solidFill>
              <a:latin typeface="Myriad Pro Black" charset="0"/>
            </a:endParaRPr>
          </a:p>
          <a:p>
            <a:pPr eaLnBrk="1" hangingPunct="1">
              <a:lnSpc>
                <a:spcPct val="80000"/>
              </a:lnSpc>
              <a:spcBef>
                <a:spcPts val="1800"/>
              </a:spcBef>
              <a:buFont typeface="Wingdings" pitchFamily="2" charset="2"/>
              <a:buChar char=""/>
              <a:defRPr/>
            </a:pPr>
            <a:endParaRPr lang="en-GB" sz="1600" b="1" kern="0" dirty="0">
              <a:solidFill>
                <a:srgbClr val="16489F"/>
              </a:solidFill>
              <a:latin typeface="Myriad Pro Black" charset="0"/>
            </a:endParaRPr>
          </a:p>
          <a:p>
            <a:pPr eaLnBrk="1" hangingPunct="1">
              <a:lnSpc>
                <a:spcPct val="80000"/>
              </a:lnSpc>
              <a:spcBef>
                <a:spcPts val="1800"/>
              </a:spcBef>
              <a:buFont typeface="Wingdings" pitchFamily="2" charset="2"/>
              <a:buChar char=""/>
              <a:defRPr/>
            </a:pPr>
            <a:endParaRPr lang="en-GB" sz="1600" b="1" kern="0" dirty="0">
              <a:solidFill>
                <a:srgbClr val="16489F"/>
              </a:solidFill>
              <a:latin typeface="Myriad Pro Black" charset="0"/>
            </a:endParaRPr>
          </a:p>
          <a:p>
            <a:pPr eaLnBrk="1" hangingPunct="1">
              <a:lnSpc>
                <a:spcPct val="80000"/>
              </a:lnSpc>
              <a:spcBef>
                <a:spcPts val="1800"/>
              </a:spcBef>
              <a:buFont typeface="Wingdings" pitchFamily="2" charset="2"/>
              <a:buChar char=""/>
              <a:defRPr/>
            </a:pPr>
            <a:endParaRPr lang="en-GB" sz="1600" b="1" dirty="0" smtClean="0">
              <a:solidFill>
                <a:srgbClr val="2752A9"/>
              </a:solidFill>
              <a:latin typeface="Myriad Pro Black" charset="0"/>
            </a:endParaRPr>
          </a:p>
          <a:p>
            <a:pPr eaLnBrk="1" hangingPunct="1">
              <a:lnSpc>
                <a:spcPct val="80000"/>
              </a:lnSpc>
              <a:spcBef>
                <a:spcPts val="1800"/>
              </a:spcBef>
              <a:buFont typeface="Wingdings" pitchFamily="2" charset="2"/>
              <a:buChar char=""/>
              <a:defRPr/>
            </a:pPr>
            <a:endParaRPr lang="en-GB" sz="1600" b="1" dirty="0">
              <a:solidFill>
                <a:srgbClr val="2752A9"/>
              </a:solidFill>
              <a:latin typeface="Myriad Pro Black" charset="0"/>
            </a:endParaRPr>
          </a:p>
          <a:p>
            <a:pPr marL="457200" lvl="1" indent="0" eaLnBrk="1" hangingPunct="1">
              <a:lnSpc>
                <a:spcPct val="80000"/>
              </a:lnSpc>
              <a:spcBef>
                <a:spcPts val="1200"/>
              </a:spcBef>
              <a:defRPr/>
            </a:pPr>
            <a:endParaRPr lang="en-GB" sz="1600" b="1" dirty="0" smtClean="0">
              <a:solidFill>
                <a:srgbClr val="2752A9"/>
              </a:solidFill>
              <a:latin typeface="Myriad Pro Black" charset="0"/>
            </a:endParaRPr>
          </a:p>
        </p:txBody>
      </p:sp>
      <p:sp>
        <p:nvSpPr>
          <p:cNvPr id="1024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476250"/>
          </a:xfrm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D783D997-634A-4F11-A76D-D9EEDA146A60}" type="slidenum">
              <a:rPr lang="en-GB" smtClean="0">
                <a:solidFill>
                  <a:schemeClr val="bg2"/>
                </a:solidFill>
                <a:latin typeface="Arial" pitchFamily="34" charset="0"/>
              </a:rPr>
              <a:pPr eaLnBrk="1" hangingPunct="1"/>
              <a:t>6</a:t>
            </a:fld>
            <a:endParaRPr lang="en-GB" smtClean="0">
              <a:solidFill>
                <a:schemeClr val="bg2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28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-252413" y="1268413"/>
            <a:ext cx="9324976" cy="709612"/>
          </a:xfrm>
        </p:spPr>
        <p:txBody>
          <a:bodyPr/>
          <a:lstStyle/>
          <a:p>
            <a:pPr indent="0" eaLnBrk="1" hangingPunct="1"/>
            <a:r>
              <a:rPr lang="en-GB" sz="2800" smtClean="0">
                <a:latin typeface="Myriad Pro Black" charset="0"/>
              </a:rPr>
              <a:t>Financial Instruments in MMF proposals 2014-2020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30175" y="5222875"/>
            <a:ext cx="1547813" cy="1439863"/>
          </a:xfrm>
          <a:prstGeom prst="rect">
            <a:avLst/>
          </a:prstGeom>
          <a:ln>
            <a:solidFill>
              <a:srgbClr val="8686D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de-DE" sz="1400" dirty="0">
                <a:solidFill>
                  <a:srgbClr val="003D79"/>
                </a:solidFill>
              </a:rPr>
              <a:t> </a:t>
            </a:r>
          </a:p>
          <a:p>
            <a:pPr>
              <a:defRPr/>
            </a:pPr>
            <a:r>
              <a:rPr lang="de-DE" sz="1400" dirty="0">
                <a:solidFill>
                  <a:srgbClr val="003D79"/>
                </a:solidFill>
              </a:rPr>
              <a:t>Infrastructure</a:t>
            </a:r>
            <a:endParaRPr lang="en-GB" sz="1400" dirty="0">
              <a:solidFill>
                <a:srgbClr val="003D79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00225" y="2565400"/>
            <a:ext cx="3708400" cy="933450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/>
              <a:t>Horizon 2020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Equity and Risk Sharing Instruments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i="1" dirty="0"/>
          </a:p>
        </p:txBody>
      </p:sp>
      <p:sp>
        <p:nvSpPr>
          <p:cNvPr id="17" name="Rectangle 16"/>
          <p:cNvSpPr/>
          <p:nvPr/>
        </p:nvSpPr>
        <p:spPr>
          <a:xfrm>
            <a:off x="5724525" y="2565400"/>
            <a:ext cx="3263900" cy="4094163"/>
          </a:xfrm>
          <a:prstGeom prst="rect">
            <a:avLst/>
          </a:prstGeom>
          <a:solidFill>
            <a:srgbClr val="0F5494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/>
              <a:t>Instruments under Structural and Cohesion Funds</a:t>
            </a:r>
          </a:p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sz="14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GB" sz="1600" dirty="0"/>
              <a:t>EU level (central management)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sz="16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GB" sz="1600" dirty="0"/>
              <a:t>National/regional instruments (shared management)</a:t>
            </a:r>
          </a:p>
          <a:p>
            <a:pPr marL="557213" indent="-28575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GB" sz="1600" dirty="0"/>
              <a:t> Off-the shelf FIs</a:t>
            </a:r>
          </a:p>
          <a:p>
            <a:pPr marL="557213" indent="-285750" fontAlgn="auto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GB" sz="1600" dirty="0"/>
              <a:t> Tailor made FIs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6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i="1" dirty="0"/>
              <a:t>Significant higher amounts than currently!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800225" y="3665538"/>
            <a:ext cx="1800225" cy="688975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/>
              <a:t>Competitiveness &amp; SME (COSME)</a:t>
            </a: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Equity &amp; guarantees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800225" y="5222875"/>
            <a:ext cx="3708400" cy="1419225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/>
              <a:t>Connecting Europe Facility (CEF)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Risk sharing (e.g. project bonds) and equity instruments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800225" y="4421188"/>
            <a:ext cx="1800225" cy="612775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/>
              <a:t>Social Change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/>
              <a:t>&amp; Innovation</a:t>
            </a:r>
            <a:endParaRPr lang="en-GB" sz="1000" dirty="0"/>
          </a:p>
        </p:txBody>
      </p:sp>
      <p:sp>
        <p:nvSpPr>
          <p:cNvPr id="20" name="Rectangle 19"/>
          <p:cNvSpPr/>
          <p:nvPr/>
        </p:nvSpPr>
        <p:spPr>
          <a:xfrm>
            <a:off x="3708400" y="3644900"/>
            <a:ext cx="1800225" cy="688975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/>
              <a:t>Creative Europe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Guarantee Facility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708400" y="4400550"/>
            <a:ext cx="1800225" cy="612775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/>
              <a:t>Erasmus for all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Guarantee Facility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724525" y="1989138"/>
            <a:ext cx="3263900" cy="461962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srgbClr val="0F5494"/>
                </a:solidFill>
              </a:rPr>
              <a:t>Shared Management with MS </a:t>
            </a:r>
            <a:r>
              <a:rPr lang="en-GB" dirty="0">
                <a:solidFill>
                  <a:srgbClr val="0F5494"/>
                </a:solidFill>
              </a:rPr>
              <a:t>(Common Provisions Regulation)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812925" y="1989138"/>
            <a:ext cx="3695700" cy="461962"/>
          </a:xfrm>
          <a:prstGeom prst="rect">
            <a:avLst/>
          </a:prstGeom>
          <a:ln>
            <a:solidFill>
              <a:srgbClr val="8686D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b="1" dirty="0" smtClean="0">
                <a:solidFill>
                  <a:srgbClr val="0F5494"/>
                </a:solidFill>
                <a:latin typeface="+mj-lt"/>
                <a:cs typeface="Arial" charset="0"/>
              </a:rPr>
              <a:t>Centrally managed by COM          </a:t>
            </a:r>
            <a:r>
              <a:rPr lang="en-GB" dirty="0" smtClean="0">
                <a:solidFill>
                  <a:srgbClr val="0F5494"/>
                </a:solidFill>
                <a:latin typeface="+mj-lt"/>
                <a:cs typeface="Arial" charset="0"/>
              </a:rPr>
              <a:t>(Financial Regulation)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43868" y="2639566"/>
            <a:ext cx="1547812" cy="933450"/>
          </a:xfrm>
          <a:prstGeom prst="rect">
            <a:avLst/>
          </a:prstGeom>
          <a:ln>
            <a:solidFill>
              <a:srgbClr val="8686D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400" dirty="0">
              <a:solidFill>
                <a:srgbClr val="003D79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dirty="0">
                <a:solidFill>
                  <a:srgbClr val="003D79"/>
                </a:solidFill>
              </a:rPr>
              <a:t>Research, Development Innovation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43867" y="3691930"/>
            <a:ext cx="1547813" cy="1439862"/>
          </a:xfrm>
          <a:prstGeom prst="rect">
            <a:avLst/>
          </a:prstGeom>
          <a:ln>
            <a:solidFill>
              <a:srgbClr val="8686D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400" dirty="0">
              <a:solidFill>
                <a:srgbClr val="003D79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dirty="0">
                <a:solidFill>
                  <a:srgbClr val="003D79"/>
                </a:solidFill>
              </a:rPr>
              <a:t>Growth, Jobs and Social Cohesion</a:t>
            </a:r>
            <a:endParaRPr lang="en-GB" sz="1400" dirty="0">
              <a:solidFill>
                <a:srgbClr val="003D7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467" y="1268760"/>
            <a:ext cx="8281168" cy="936625"/>
          </a:xfrm>
        </p:spPr>
        <p:txBody>
          <a:bodyPr/>
          <a:lstStyle/>
          <a:p>
            <a:r>
              <a:rPr lang="en-US" sz="2800" dirty="0">
                <a:solidFill>
                  <a:srgbClr val="16489F"/>
                </a:solidFill>
                <a:latin typeface="Myriad Pro" pitchFamily="34" charset="0"/>
              </a:rPr>
              <a:t>Concrete example of a regulation more in line with market practice: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D23EEE-1110-48A4-82AE-BA59A03A7318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552153" y="2996952"/>
            <a:ext cx="820891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en-US" sz="1600" b="1" dirty="0">
                <a:solidFill>
                  <a:srgbClr val="2752A9"/>
                </a:solidFill>
                <a:latin typeface="Myriad Pro Black" charset="0"/>
              </a:rPr>
              <a:t>Capitalized management cost and </a:t>
            </a:r>
            <a:r>
              <a:rPr lang="en-US" sz="1600" b="1" dirty="0" smtClean="0">
                <a:solidFill>
                  <a:srgbClr val="2752A9"/>
                </a:solidFill>
                <a:latin typeface="Myriad Pro Black" charset="0"/>
              </a:rPr>
              <a:t>fees</a:t>
            </a:r>
            <a:r>
              <a:rPr lang="en-US" sz="1600" b="1" dirty="0">
                <a:solidFill>
                  <a:srgbClr val="2752A9"/>
                </a:solidFill>
                <a:latin typeface="Myriad Pro Black" charset="0"/>
              </a:rPr>
              <a:t> </a:t>
            </a:r>
            <a:r>
              <a:rPr lang="en-US" sz="1600" dirty="0" smtClean="0">
                <a:solidFill>
                  <a:srgbClr val="2752A9"/>
                </a:solidFill>
                <a:latin typeface="Myriad Pro Black" charset="0"/>
              </a:rPr>
              <a:t>(paid </a:t>
            </a:r>
            <a:r>
              <a:rPr lang="en-US" sz="1600" dirty="0">
                <a:solidFill>
                  <a:srgbClr val="2752A9"/>
                </a:solidFill>
                <a:latin typeface="Myriad Pro Black" charset="0"/>
              </a:rPr>
              <a:t>into an escrow account) due to be paid </a:t>
            </a:r>
            <a:r>
              <a:rPr lang="en-US" sz="1600" dirty="0" smtClean="0">
                <a:solidFill>
                  <a:srgbClr val="2752A9"/>
                </a:solidFill>
                <a:latin typeface="Myriad Pro Black" charset="0"/>
              </a:rPr>
              <a:t>for </a:t>
            </a:r>
            <a:r>
              <a:rPr lang="en-US" sz="1600" dirty="0">
                <a:solidFill>
                  <a:srgbClr val="2752A9"/>
                </a:solidFill>
                <a:latin typeface="Myriad Pro Black" charset="0"/>
              </a:rPr>
              <a:t>a period of </a:t>
            </a:r>
            <a:r>
              <a:rPr lang="en-US" sz="1600" b="1" dirty="0">
                <a:solidFill>
                  <a:srgbClr val="FF0000"/>
                </a:solidFill>
                <a:latin typeface="Myriad Pro Black" charset="0"/>
              </a:rPr>
              <a:t>6 years </a:t>
            </a:r>
            <a:r>
              <a:rPr lang="en-US" sz="1600" dirty="0" smtClean="0">
                <a:solidFill>
                  <a:srgbClr val="2752A9"/>
                </a:solidFill>
                <a:latin typeface="Myriad Pro Black" charset="0"/>
              </a:rPr>
              <a:t>after </a:t>
            </a:r>
            <a:r>
              <a:rPr lang="en-US" sz="1600" dirty="0">
                <a:solidFill>
                  <a:srgbClr val="2752A9"/>
                </a:solidFill>
                <a:latin typeface="Myriad Pro Black" charset="0"/>
              </a:rPr>
              <a:t>the end of the eligibility period will be considered </a:t>
            </a:r>
            <a:r>
              <a:rPr lang="en-US" sz="1600" dirty="0" smtClean="0">
                <a:solidFill>
                  <a:srgbClr val="2752A9"/>
                </a:solidFill>
                <a:latin typeface="Myriad Pro Black" charset="0"/>
              </a:rPr>
              <a:t>as </a:t>
            </a:r>
            <a:r>
              <a:rPr lang="en-US" sz="1600" dirty="0">
                <a:solidFill>
                  <a:srgbClr val="2752A9"/>
                </a:solidFill>
                <a:latin typeface="Myriad Pro Black" charset="0"/>
              </a:rPr>
              <a:t>Eligible expenditure.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en-US" sz="1600" dirty="0">
              <a:solidFill>
                <a:srgbClr val="2752A9"/>
              </a:solidFill>
              <a:latin typeface="Myriad Pro Black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en-US" sz="1600" b="1" dirty="0">
                <a:solidFill>
                  <a:srgbClr val="2752A9"/>
                </a:solidFill>
                <a:latin typeface="Myriad Pro Black" charset="0"/>
              </a:rPr>
              <a:t>Eligibility of follow-on investments</a:t>
            </a:r>
            <a:r>
              <a:rPr lang="en-US" sz="1600" dirty="0">
                <a:solidFill>
                  <a:srgbClr val="2752A9"/>
                </a:solidFill>
                <a:latin typeface="Myriad Pro Black" charset="0"/>
              </a:rPr>
              <a:t>, </a:t>
            </a:r>
            <a:r>
              <a:rPr lang="en-US" sz="1600" b="1" dirty="0">
                <a:solidFill>
                  <a:srgbClr val="FF0000"/>
                </a:solidFill>
                <a:latin typeface="Myriad Pro Black" charset="0"/>
              </a:rPr>
              <a:t>4 years</a:t>
            </a:r>
            <a:r>
              <a:rPr lang="en-US" sz="1600" dirty="0">
                <a:solidFill>
                  <a:srgbClr val="2752A9"/>
                </a:solidFill>
                <a:latin typeface="Myriad Pro Black" charset="0"/>
              </a:rPr>
              <a:t> after the end of the Eligibility period if the </a:t>
            </a:r>
            <a:r>
              <a:rPr lang="en-US" sz="1600" dirty="0" smtClean="0">
                <a:solidFill>
                  <a:srgbClr val="2752A9"/>
                </a:solidFill>
                <a:latin typeface="Myriad Pro Black" charset="0"/>
              </a:rPr>
              <a:t>below </a:t>
            </a:r>
            <a:r>
              <a:rPr lang="en-US" sz="1600" dirty="0">
                <a:solidFill>
                  <a:srgbClr val="2752A9"/>
                </a:solidFill>
                <a:latin typeface="Myriad Pro Black" charset="0"/>
              </a:rPr>
              <a:t>conditions are respected: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en-US" sz="1600" dirty="0">
              <a:solidFill>
                <a:srgbClr val="2752A9"/>
              </a:solidFill>
              <a:latin typeface="Myriad Pro Black" charset="0"/>
            </a:endParaRPr>
          </a:p>
          <a:p>
            <a:pPr marL="742950" lvl="1" indent="-285750" algn="just">
              <a:buFont typeface="Wingdings" pitchFamily="2" charset="2"/>
              <a:buChar char="§"/>
            </a:pPr>
            <a:r>
              <a:rPr lang="en-US" sz="1600" dirty="0">
                <a:solidFill>
                  <a:srgbClr val="2752A9"/>
                </a:solidFill>
                <a:latin typeface="Myriad Pro Black" charset="0"/>
              </a:rPr>
              <a:t>Funding </a:t>
            </a:r>
            <a:r>
              <a:rPr lang="en-US" sz="1600" dirty="0" smtClean="0">
                <a:solidFill>
                  <a:srgbClr val="2752A9"/>
                </a:solidFill>
                <a:latin typeface="Myriad Pro Black" charset="0"/>
              </a:rPr>
              <a:t>agreement (MA or </a:t>
            </a:r>
            <a:r>
              <a:rPr lang="en-US" sz="1600" dirty="0" err="1" smtClean="0">
                <a:solidFill>
                  <a:srgbClr val="2752A9"/>
                </a:solidFill>
                <a:latin typeface="Myriad Pro Black" charset="0"/>
              </a:rPr>
              <a:t>FoF</a:t>
            </a:r>
            <a:r>
              <a:rPr lang="en-US" sz="1600" dirty="0" smtClean="0">
                <a:solidFill>
                  <a:srgbClr val="2752A9"/>
                </a:solidFill>
                <a:latin typeface="Myriad Pro Black" charset="0"/>
              </a:rPr>
              <a:t> / FI) </a:t>
            </a:r>
            <a:r>
              <a:rPr lang="en-US" sz="1600" dirty="0">
                <a:solidFill>
                  <a:srgbClr val="2752A9"/>
                </a:solidFill>
                <a:latin typeface="Myriad Pro Black" charset="0"/>
              </a:rPr>
              <a:t>signed before </a:t>
            </a:r>
            <a:r>
              <a:rPr lang="en-US" sz="1600" dirty="0" smtClean="0">
                <a:solidFill>
                  <a:srgbClr val="2752A9"/>
                </a:solidFill>
                <a:latin typeface="Myriad Pro Black" charset="0"/>
              </a:rPr>
              <a:t>31.12.2017;</a:t>
            </a:r>
            <a:endParaRPr lang="en-US" sz="1600" dirty="0">
              <a:solidFill>
                <a:srgbClr val="2752A9"/>
              </a:solidFill>
              <a:latin typeface="Myriad Pro Black" charset="0"/>
            </a:endParaRPr>
          </a:p>
          <a:p>
            <a:pPr marL="742950" lvl="1" indent="-285750" algn="just">
              <a:buFont typeface="Wingdings" pitchFamily="2" charset="2"/>
              <a:buChar char="§"/>
            </a:pPr>
            <a:r>
              <a:rPr lang="en-US" sz="1600" dirty="0">
                <a:solidFill>
                  <a:srgbClr val="2752A9"/>
                </a:solidFill>
                <a:latin typeface="Myriad Pro Black" charset="0"/>
              </a:rPr>
              <a:t>55% of the </a:t>
            </a:r>
            <a:r>
              <a:rPr lang="en-US" sz="1600" dirty="0" err="1">
                <a:solidFill>
                  <a:srgbClr val="2752A9"/>
                </a:solidFill>
                <a:latin typeface="Myriad Pro Black" charset="0"/>
              </a:rPr>
              <a:t>programme</a:t>
            </a:r>
            <a:r>
              <a:rPr lang="en-US" sz="1600" dirty="0">
                <a:solidFill>
                  <a:srgbClr val="2752A9"/>
                </a:solidFill>
                <a:latin typeface="Myriad Pro Black" charset="0"/>
              </a:rPr>
              <a:t> resources are invested before </a:t>
            </a:r>
            <a:r>
              <a:rPr lang="en-US" sz="1600" dirty="0" smtClean="0">
                <a:solidFill>
                  <a:srgbClr val="2752A9"/>
                </a:solidFill>
                <a:latin typeface="Myriad Pro Black" charset="0"/>
              </a:rPr>
              <a:t>31.12.2023;</a:t>
            </a:r>
            <a:endParaRPr lang="en-US" sz="1600" dirty="0">
              <a:solidFill>
                <a:srgbClr val="2752A9"/>
              </a:solidFill>
              <a:latin typeface="Myriad Pro Black" charset="0"/>
            </a:endParaRPr>
          </a:p>
          <a:p>
            <a:pPr marL="742950" lvl="1" indent="-285750" algn="just">
              <a:buFont typeface="Wingdings" pitchFamily="2" charset="2"/>
              <a:buChar char="§"/>
            </a:pPr>
            <a:r>
              <a:rPr lang="en-US" sz="1600" dirty="0">
                <a:solidFill>
                  <a:srgbClr val="2752A9"/>
                </a:solidFill>
                <a:latin typeface="Myriad Pro Black" charset="0"/>
              </a:rPr>
              <a:t>Follow-on investment capped to 20% of the eligible expenditure (less the capital </a:t>
            </a:r>
            <a:endParaRPr lang="en-US" sz="1600" dirty="0" smtClean="0">
              <a:solidFill>
                <a:srgbClr val="2752A9"/>
              </a:solidFill>
              <a:latin typeface="Myriad Pro Black" charset="0"/>
            </a:endParaRPr>
          </a:p>
          <a:p>
            <a:pPr lvl="1" algn="just"/>
            <a:r>
              <a:rPr lang="en-US" sz="1600" dirty="0" smtClean="0">
                <a:solidFill>
                  <a:srgbClr val="2752A9"/>
                </a:solidFill>
                <a:latin typeface="Myriad Pro Black" charset="0"/>
              </a:rPr>
              <a:t>     resources </a:t>
            </a:r>
            <a:r>
              <a:rPr lang="en-US" sz="1600" dirty="0">
                <a:solidFill>
                  <a:srgbClr val="2752A9"/>
                </a:solidFill>
                <a:latin typeface="Myriad Pro Black" charset="0"/>
              </a:rPr>
              <a:t>and gain</a:t>
            </a:r>
            <a:r>
              <a:rPr lang="en-US" sz="1600" dirty="0" smtClean="0">
                <a:solidFill>
                  <a:srgbClr val="2752A9"/>
                </a:solidFill>
                <a:latin typeface="Myriad Pro Black" charset="0"/>
              </a:rPr>
              <a:t>).</a:t>
            </a:r>
            <a:endParaRPr lang="en-US" sz="1600" dirty="0">
              <a:solidFill>
                <a:srgbClr val="2752A9"/>
              </a:solidFill>
              <a:latin typeface="Myriad Pro Black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43930" y="2385387"/>
            <a:ext cx="27735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2752A9"/>
                </a:solidFill>
                <a:latin typeface="Myriad Pro Black" charset="0"/>
              </a:rPr>
              <a:t>Equity-based instruments:</a:t>
            </a:r>
          </a:p>
        </p:txBody>
      </p:sp>
    </p:spTree>
    <p:extLst>
      <p:ext uri="{BB962C8B-B14F-4D97-AF65-F5344CB8AC3E}">
        <p14:creationId xmlns:p14="http://schemas.microsoft.com/office/powerpoint/2010/main" val="348001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339850"/>
            <a:ext cx="8569325" cy="936625"/>
          </a:xfrm>
        </p:spPr>
        <p:txBody>
          <a:bodyPr/>
          <a:lstStyle/>
          <a:p>
            <a:pPr marL="0" indent="0" eaLnBrk="1" hangingPunct="1">
              <a:defRPr/>
            </a:pPr>
            <a:r>
              <a:rPr lang="en-GB" sz="2800" dirty="0" smtClean="0">
                <a:solidFill>
                  <a:srgbClr val="16489F"/>
                </a:solidFill>
                <a:latin typeface="Myriad Pro" pitchFamily="34" charset="0"/>
              </a:rPr>
              <a:t>Financial instruments 2014-2020: Next steps</a:t>
            </a:r>
            <a:endParaRPr lang="en-US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89930" y="2780928"/>
            <a:ext cx="828040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1200"/>
              </a:spcAft>
              <a:buClrTx/>
              <a:buFont typeface="Wingdings" pitchFamily="2" charset="2"/>
              <a:buChar char="Ø"/>
              <a:defRPr/>
            </a:pPr>
            <a:r>
              <a:rPr lang="en-GB" sz="2000" i="0" kern="0" dirty="0" smtClean="0">
                <a:solidFill>
                  <a:srgbClr val="2752A9"/>
                </a:solidFill>
                <a:latin typeface="Myriad Pro Black" charset="0"/>
              </a:rPr>
              <a:t>Finalization of CPR;</a:t>
            </a: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1200"/>
              </a:spcAft>
              <a:buClrTx/>
              <a:buFont typeface="Wingdings" pitchFamily="2" charset="2"/>
              <a:buChar char="Ø"/>
              <a:defRPr/>
            </a:pPr>
            <a:r>
              <a:rPr lang="en-GB" sz="2000" i="0" kern="0" dirty="0" smtClean="0">
                <a:solidFill>
                  <a:srgbClr val="2752A9"/>
                </a:solidFill>
                <a:latin typeface="Myriad Pro Black" charset="0"/>
              </a:rPr>
              <a:t>Drafting of secondary legislation (envisaged Delegated Act and Implementing Act) on-going; adoption only after adoption of CPR;</a:t>
            </a: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1200"/>
              </a:spcAft>
              <a:buClrTx/>
              <a:buFont typeface="Wingdings" pitchFamily="2" charset="2"/>
              <a:buChar char="Ø"/>
              <a:defRPr/>
            </a:pPr>
            <a:r>
              <a:rPr lang="en-GB" sz="2000" i="0" kern="0" dirty="0">
                <a:solidFill>
                  <a:srgbClr val="2752A9"/>
                </a:solidFill>
                <a:latin typeface="Myriad Pro Black" charset="0"/>
              </a:rPr>
              <a:t>Development of ready-to-use "off-the-shelf" instruments </a:t>
            </a:r>
            <a:r>
              <a:rPr lang="en-GB" sz="2000" i="0" kern="0" dirty="0" smtClean="0">
                <a:solidFill>
                  <a:srgbClr val="2752A9"/>
                </a:solidFill>
                <a:latin typeface="Myriad Pro Black" charset="0"/>
              </a:rPr>
              <a:t>on-going (to be laid down in Implementing Act);</a:t>
            </a:r>
          </a:p>
          <a:p>
            <a:pPr algn="just">
              <a:lnSpc>
                <a:spcPct val="80000"/>
              </a:lnSpc>
              <a:spcBef>
                <a:spcPts val="600"/>
              </a:spcBef>
              <a:spcAft>
                <a:spcPts val="1200"/>
              </a:spcAft>
              <a:buClrTx/>
              <a:buFont typeface="Wingdings" pitchFamily="2" charset="2"/>
              <a:buChar char="Ø"/>
              <a:defRPr/>
            </a:pPr>
            <a:r>
              <a:rPr lang="en-GB" sz="2000" i="0" kern="0" dirty="0" smtClean="0">
                <a:solidFill>
                  <a:srgbClr val="2752A9"/>
                </a:solidFill>
                <a:latin typeface="Myriad Pro Black" charset="0"/>
              </a:rPr>
              <a:t>Concept for a TA platform for financial instruments in cohesion policy 2014-2020 to be developed.</a:t>
            </a:r>
          </a:p>
        </p:txBody>
      </p:sp>
      <p:sp>
        <p:nvSpPr>
          <p:cNvPr id="27652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47625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4927CF4C-B8F5-40EF-815C-3B9CB7B20B6E}" type="slidenum">
              <a:rPr lang="en-GB" sz="1200" smtClean="0">
                <a:solidFill>
                  <a:schemeClr val="bg2"/>
                </a:solidFill>
              </a:rPr>
              <a:pPr/>
              <a:t>9</a:t>
            </a:fld>
            <a:endParaRPr lang="en-GB" sz="120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plate_ppt_dgregio_0209">
  <a:themeElements>
    <a:clrScheme name="template_ppt_dgregio_020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mplate_ppt_dgregio_0209">
      <a:majorFont>
        <a:latin typeface="Myriad Pro Black"/>
        <a:ea typeface=""/>
        <a:cs typeface=""/>
      </a:majorFont>
      <a:minorFont>
        <a:latin typeface="Myriad Pro Black SemiC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Myriad Pro Light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Myriad Pro Light" pitchFamily="34" charset="0"/>
          </a:defRPr>
        </a:defPPr>
      </a:lstStyle>
    </a:lnDef>
  </a:objectDefaults>
  <a:extraClrSchemeLst>
    <a:extraClrScheme>
      <a:clrScheme name="template_ppt_dgregio_02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ppt_dgregio_02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ppt_dgregio_02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ppt_dgregio_02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ppt_dgregio_02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ppt_dgregio_02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ppt_dgregio_02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ppt_dgregio_02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ppt_dgregio_02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ppt_dgregio_02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ppt_dgregio_02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ppt_dgregio_02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4177</TotalTime>
  <Words>803</Words>
  <Application>Microsoft Office PowerPoint</Application>
  <PresentationFormat>On-screen Show (4:3)</PresentationFormat>
  <Paragraphs>132</Paragraphs>
  <Slides>11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Slide_Master</vt:lpstr>
      <vt:lpstr>template_ppt_dgregio_0209</vt:lpstr>
      <vt:lpstr>1_Slide_Master</vt:lpstr>
      <vt:lpstr>Financial  Instruments in Cohesion Policy 2014-2020</vt:lpstr>
      <vt:lpstr>Contents </vt:lpstr>
      <vt:lpstr>Implementation in Regional Policy 2007-13</vt:lpstr>
      <vt:lpstr> Investments made by FIs for enterprises (at year end 2012)  </vt:lpstr>
      <vt:lpstr>Financial instruments 2014-2020: Introduction </vt:lpstr>
      <vt:lpstr>Financial instruments 2014-2020: Key novelties</vt:lpstr>
      <vt:lpstr>Financial Instruments in MMF proposals 2014-2020</vt:lpstr>
      <vt:lpstr>Concrete example of a regulation more in line with market practice:</vt:lpstr>
      <vt:lpstr>Financial instruments 2014-2020: Next steps</vt:lpstr>
      <vt:lpstr>Additional information on financial instruments </vt:lpstr>
      <vt:lpstr>PowerPoint Presentation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Regional Policy</dc:title>
  <dc:creator>LANCRY BEAUMONT Rachel (REGIO)</dc:creator>
  <cp:lastModifiedBy>BONNET Aubin (REGIO)</cp:lastModifiedBy>
  <cp:revision>240</cp:revision>
  <cp:lastPrinted>2013-10-04T09:22:39Z</cp:lastPrinted>
  <dcterms:created xsi:type="dcterms:W3CDTF">2011-10-28T10:25:18Z</dcterms:created>
  <dcterms:modified xsi:type="dcterms:W3CDTF">2013-10-04T09:39:16Z</dcterms:modified>
</cp:coreProperties>
</file>