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charts/chart3.xml" ContentType="application/vnd.openxmlformats-officedocument.drawingml.chart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charts/chart2.xml" ContentType="application/vnd.openxmlformats-officedocument.drawingml.chart+xml"/>
  <Override PartName="/ppt/diagrams/quickStyle6.xml" ContentType="application/vnd.openxmlformats-officedocument.drawingml.diagramStyl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5" r:id="rId1"/>
  </p:sldMasterIdLst>
  <p:notesMasterIdLst>
    <p:notesMasterId r:id="rId14"/>
  </p:notesMasterIdLst>
  <p:handoutMasterIdLst>
    <p:handoutMasterId r:id="rId15"/>
  </p:handoutMasterIdLst>
  <p:sldIdLst>
    <p:sldId id="257" r:id="rId2"/>
    <p:sldId id="301" r:id="rId3"/>
    <p:sldId id="299" r:id="rId4"/>
    <p:sldId id="307" r:id="rId5"/>
    <p:sldId id="308" r:id="rId6"/>
    <p:sldId id="310" r:id="rId7"/>
    <p:sldId id="306" r:id="rId8"/>
    <p:sldId id="305" r:id="rId9"/>
    <p:sldId id="314" r:id="rId10"/>
    <p:sldId id="300" r:id="rId11"/>
    <p:sldId id="303" r:id="rId12"/>
    <p:sldId id="285" r:id="rId13"/>
  </p:sldIdLst>
  <p:sldSz cx="9144000" cy="6858000" type="screen4x3"/>
  <p:notesSz cx="6797675" cy="9926638"/>
  <p:defaultTextStyle>
    <a:defPPr>
      <a:defRPr lang="pl-PL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54" autoAdjust="0"/>
  </p:normalViewPr>
  <p:slideViewPr>
    <p:cSldViewPr>
      <p:cViewPr varScale="1">
        <p:scale>
          <a:sx n="104" d="100"/>
          <a:sy n="104" d="100"/>
        </p:scale>
        <p:origin x="-18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Arkusz_programu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rafal.staskowiak\Pulpit\dane%20do%20prezentacji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Arkusz_programu_Microsoft_Office_Excel2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Arkusz_programu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l-PL"/>
  <c:chart>
    <c:autoTitleDeleted val="1"/>
    <c:plotArea>
      <c:layout/>
      <c:pie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alokacja</c:v>
                </c:pt>
              </c:strCache>
            </c:strRef>
          </c:tx>
          <c:spPr>
            <a:solidFill>
              <a:srgbClr val="002060"/>
            </a:solidFill>
            <a:ln>
              <a:solidFill>
                <a:schemeClr val="tx2"/>
              </a:solidFill>
            </a:ln>
          </c:spPr>
          <c:explosion val="25"/>
          <c:dPt>
            <c:idx val="0"/>
            <c:spPr>
              <a:solidFill>
                <a:schemeClr val="accent1">
                  <a:lumMod val="90000"/>
                </a:schemeClr>
              </a:solidFill>
              <a:ln>
                <a:solidFill>
                  <a:schemeClr val="tx2"/>
                </a:solidFill>
              </a:ln>
            </c:spPr>
          </c:dPt>
          <c:dPt>
            <c:idx val="1"/>
            <c:spPr>
              <a:solidFill>
                <a:srgbClr val="FFFF00"/>
              </a:solidFill>
              <a:ln>
                <a:solidFill>
                  <a:schemeClr val="tx2"/>
                </a:solidFill>
              </a:ln>
            </c:spPr>
          </c:dPt>
          <c:dLbls>
            <c:txPr>
              <a:bodyPr/>
              <a:lstStyle/>
              <a:p>
                <a:pPr>
                  <a:defRPr sz="1000"/>
                </a:pPr>
                <a:endParaRPr lang="pl-PL"/>
              </a:p>
            </c:txPr>
            <c:showCatName val="1"/>
            <c:showPercent val="1"/>
            <c:showLeaderLines val="1"/>
          </c:dLbls>
          <c:cat>
            <c:strRef>
              <c:f>Arkusz1!$A$2:$A$4</c:f>
              <c:strCache>
                <c:ptCount val="3"/>
                <c:pt idx="0">
                  <c:v>Grants</c:v>
                </c:pt>
                <c:pt idx="1">
                  <c:v>JEREMIE</c:v>
                </c:pt>
                <c:pt idx="2">
                  <c:v>JESSICA</c:v>
                </c:pt>
              </c:strCache>
            </c:strRef>
          </c:cat>
          <c:val>
            <c:numRef>
              <c:f>Arkusz1!$B$2:$B$4</c:f>
              <c:numCache>
                <c:formatCode>#,##0.00\ "zł";[Red]\-#,##0.00\ "zł"</c:formatCode>
                <c:ptCount val="3"/>
                <c:pt idx="0">
                  <c:v>4531263600</c:v>
                </c:pt>
                <c:pt idx="1">
                  <c:v>501300000</c:v>
                </c:pt>
                <c:pt idx="2">
                  <c:v>313167000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pl-PL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l-PL"/>
  <c:style val="4"/>
  <c:chart>
    <c:autoTitleDeleted val="1"/>
    <c:view3D>
      <c:depthPercent val="100"/>
      <c:rAngAx val="1"/>
    </c:view3D>
    <c:plotArea>
      <c:layout/>
      <c:bar3DChart>
        <c:barDir val="col"/>
        <c:grouping val="stacked"/>
        <c:ser>
          <c:idx val="1"/>
          <c:order val="0"/>
          <c:tx>
            <c:strRef>
              <c:f>JESSICA!$A$8</c:f>
              <c:strCache>
                <c:ptCount val="1"/>
                <c:pt idx="0">
                  <c:v>contractation</c:v>
                </c:pt>
              </c:strCache>
            </c:strRef>
          </c:tx>
          <c:spPr>
            <a:solidFill>
              <a:srgbClr val="002060"/>
            </a:solidFill>
          </c:spPr>
          <c:cat>
            <c:numRef>
              <c:f>JESSICA!$B$6:$E$6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JESSICA!$B$8:$E$8</c:f>
              <c:numCache>
                <c:formatCode>_-[$€-2]\ * #,##0.00_-;\-[$€-2]\ * #,##0.00_-;_-[$€-2]\ * "-"??_-;_-@_-</c:formatCode>
                <c:ptCount val="4"/>
                <c:pt idx="0">
                  <c:v>0</c:v>
                </c:pt>
                <c:pt idx="1">
                  <c:v>21.904168830952379</c:v>
                </c:pt>
                <c:pt idx="2">
                  <c:v>25.419753045238096</c:v>
                </c:pt>
                <c:pt idx="3">
                  <c:v>60.822231011904762</c:v>
                </c:pt>
              </c:numCache>
            </c:numRef>
          </c:val>
        </c:ser>
        <c:ser>
          <c:idx val="0"/>
          <c:order val="1"/>
          <c:tx>
            <c:strRef>
              <c:f>JESSICA!$A$9</c:f>
              <c:strCache>
                <c:ptCount val="1"/>
                <c:pt idx="0">
                  <c:v>still to be contracted</c:v>
                </c:pt>
              </c:strCache>
            </c:strRef>
          </c:tx>
          <c:spPr>
            <a:solidFill>
              <a:srgbClr val="FFC000"/>
            </a:solidFill>
          </c:spPr>
          <c:cat>
            <c:numRef>
              <c:f>JESSICA!$B$6:$E$6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JESSICA!$B$9:$E$9</c:f>
              <c:numCache>
                <c:formatCode>_-[$€-2]\ * #,##0.00_-;\-[$€-2]\ * #,##0.00_-;_-[$€-2]\ * "-"??_-;_-@_-</c:formatCode>
                <c:ptCount val="4"/>
                <c:pt idx="0">
                  <c:v>70.140392835714266</c:v>
                </c:pt>
                <c:pt idx="1">
                  <c:v>51.116966116666667</c:v>
                </c:pt>
                <c:pt idx="2">
                  <c:v>51.114519485714268</c:v>
                </c:pt>
                <c:pt idx="3">
                  <c:v>16.871367140476195</c:v>
                </c:pt>
              </c:numCache>
            </c:numRef>
          </c:val>
        </c:ser>
        <c:gapWidth val="177"/>
        <c:gapDepth val="138"/>
        <c:shape val="cylinder"/>
        <c:axId val="63856640"/>
        <c:axId val="64635648"/>
        <c:axId val="0"/>
      </c:bar3DChart>
      <c:catAx>
        <c:axId val="63856640"/>
        <c:scaling>
          <c:orientation val="minMax"/>
        </c:scaling>
        <c:axPos val="b"/>
        <c:numFmt formatCode="General" sourceLinked="1"/>
        <c:majorTickMark val="none"/>
        <c:tickLblPos val="nextTo"/>
        <c:crossAx val="64635648"/>
        <c:crosses val="autoZero"/>
        <c:auto val="1"/>
        <c:lblAlgn val="ctr"/>
        <c:lblOffset val="100"/>
      </c:catAx>
      <c:valAx>
        <c:axId val="64635648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 lang="en-US" noProof="0"/>
                </a:pPr>
                <a:r>
                  <a:rPr lang="en-US" noProof="0" smtClean="0"/>
                  <a:t>Contractation (mln)</a:t>
                </a:r>
                <a:endParaRPr lang="en-US" noProof="0"/>
              </a:p>
            </c:rich>
          </c:tx>
          <c:layout/>
        </c:title>
        <c:numFmt formatCode="_-[$€-2]\ * #,##0.00_-;\-[$€-2]\ * #,##0.00_-;_-[$€-2]\ * &quot;-&quot;??_-;_-@_-" sourceLinked="1"/>
        <c:majorTickMark val="none"/>
        <c:tickLblPos val="nextTo"/>
        <c:txPr>
          <a:bodyPr/>
          <a:lstStyle/>
          <a:p>
            <a:pPr>
              <a:defRPr sz="1000"/>
            </a:pPr>
            <a:endParaRPr lang="pl-PL"/>
          </a:p>
        </c:txPr>
        <c:crossAx val="63856640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000"/>
            </a:pPr>
            <a:endParaRPr lang="pl-PL"/>
          </a:p>
        </c:txPr>
      </c:dTable>
    </c:plotArea>
    <c:plotVisOnly val="1"/>
    <c:dispBlanksAs val="gap"/>
  </c:chart>
  <c:txPr>
    <a:bodyPr/>
    <a:lstStyle/>
    <a:p>
      <a:pPr>
        <a:defRPr sz="1800"/>
      </a:pPr>
      <a:endParaRPr lang="pl-PL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l-PL"/>
  <c:chart>
    <c:autoTitleDeleted val="1"/>
    <c:plotArea>
      <c:layout>
        <c:manualLayout>
          <c:layoutTarget val="inner"/>
          <c:xMode val="edge"/>
          <c:yMode val="edge"/>
          <c:x val="9.2771789599962448E-2"/>
          <c:y val="3.0302372999002212E-2"/>
          <c:w val="0.88437492095725523"/>
          <c:h val="0.72427877315518163"/>
        </c:manualLayout>
      </c:layout>
      <c:lineChart>
        <c:grouping val="standard"/>
        <c:ser>
          <c:idx val="0"/>
          <c:order val="0"/>
          <c:tx>
            <c:strRef>
              <c:f>Arkusz1!$B$1</c:f>
              <c:strCache>
                <c:ptCount val="1"/>
                <c:pt idx="0">
                  <c:v>Liczba MŚP</c:v>
                </c:pt>
              </c:strCache>
            </c:strRef>
          </c:tx>
          <c:spPr>
            <a:ln w="38100">
              <a:solidFill>
                <a:srgbClr val="002060"/>
              </a:solidFill>
            </a:ln>
            <a:effectLst/>
          </c:spPr>
          <c:marker>
            <c:symbol val="square"/>
            <c:size val="3"/>
            <c:spPr>
              <a:solidFill>
                <a:srgbClr val="002060"/>
              </a:solidFill>
              <a:ln>
                <a:solidFill>
                  <a:schemeClr val="tx2">
                    <a:lumMod val="75000"/>
                  </a:schemeClr>
                </a:solidFill>
              </a:ln>
              <a:effectLst/>
            </c:spPr>
          </c:marker>
          <c:dLbls>
            <c:dLbl>
              <c:idx val="30"/>
              <c:layout>
                <c:manualLayout>
                  <c:x val="-3.6153021329797037E-2"/>
                  <c:y val="-0.1349835148149755"/>
                </c:manualLayout>
              </c:layout>
              <c:tx>
                <c:rich>
                  <a:bodyPr/>
                  <a:lstStyle/>
                  <a:p>
                    <a:pPr>
                      <a:defRPr sz="1200" b="1"/>
                    </a:pPr>
                    <a:r>
                      <a:rPr lang="pl-PL" dirty="0" smtClean="0"/>
                      <a:t>4</a:t>
                    </a:r>
                    <a:r>
                      <a:rPr lang="pl-PL" baseline="0" dirty="0" smtClean="0"/>
                      <a:t> 624</a:t>
                    </a:r>
                    <a:endParaRPr lang="en-US" dirty="0"/>
                  </a:p>
                </c:rich>
              </c:tx>
              <c:spPr/>
              <c:showVal val="1"/>
            </c:dLbl>
            <c:delete val="1"/>
            <c:txPr>
              <a:bodyPr/>
              <a:lstStyle/>
              <a:p>
                <a:pPr>
                  <a:defRPr sz="1200"/>
                </a:pPr>
                <a:endParaRPr lang="pl-PL"/>
              </a:p>
            </c:txPr>
          </c:dLbls>
          <c:cat>
            <c:strRef>
              <c:f>Arkusz1!$A$2:$A$37</c:f>
              <c:strCache>
                <c:ptCount val="36"/>
                <c:pt idx="0">
                  <c:v>2010.08</c:v>
                </c:pt>
                <c:pt idx="1">
                  <c:v>2010.09</c:v>
                </c:pt>
                <c:pt idx="2">
                  <c:v>2010.10</c:v>
                </c:pt>
                <c:pt idx="3">
                  <c:v>2010.11</c:v>
                </c:pt>
                <c:pt idx="4">
                  <c:v>2010.12</c:v>
                </c:pt>
                <c:pt idx="5">
                  <c:v>2011.01</c:v>
                </c:pt>
                <c:pt idx="6">
                  <c:v>2011.02</c:v>
                </c:pt>
                <c:pt idx="7">
                  <c:v>2011.03</c:v>
                </c:pt>
                <c:pt idx="8">
                  <c:v>2011.04</c:v>
                </c:pt>
                <c:pt idx="9">
                  <c:v>2011.05</c:v>
                </c:pt>
                <c:pt idx="10">
                  <c:v>2011.06</c:v>
                </c:pt>
                <c:pt idx="11">
                  <c:v>2011.07</c:v>
                </c:pt>
                <c:pt idx="12">
                  <c:v>2011.08</c:v>
                </c:pt>
                <c:pt idx="13">
                  <c:v>2011.09</c:v>
                </c:pt>
                <c:pt idx="14">
                  <c:v>2011.10</c:v>
                </c:pt>
                <c:pt idx="15">
                  <c:v>2011.11</c:v>
                </c:pt>
                <c:pt idx="16">
                  <c:v>2011.12</c:v>
                </c:pt>
                <c:pt idx="17">
                  <c:v>2012.01</c:v>
                </c:pt>
                <c:pt idx="18">
                  <c:v>2012.02</c:v>
                </c:pt>
                <c:pt idx="19">
                  <c:v>2012.03</c:v>
                </c:pt>
                <c:pt idx="20">
                  <c:v>2012.04</c:v>
                </c:pt>
                <c:pt idx="21">
                  <c:v>2012.05</c:v>
                </c:pt>
                <c:pt idx="22">
                  <c:v>2012.06</c:v>
                </c:pt>
                <c:pt idx="23">
                  <c:v>2012.07</c:v>
                </c:pt>
                <c:pt idx="24">
                  <c:v>2012.08</c:v>
                </c:pt>
                <c:pt idx="25">
                  <c:v>2012.09</c:v>
                </c:pt>
                <c:pt idx="26">
                  <c:v>2012.10</c:v>
                </c:pt>
                <c:pt idx="27">
                  <c:v>2012.11</c:v>
                </c:pt>
                <c:pt idx="28">
                  <c:v>2012.12</c:v>
                </c:pt>
                <c:pt idx="29">
                  <c:v>2013.01</c:v>
                </c:pt>
                <c:pt idx="30">
                  <c:v>2013.02</c:v>
                </c:pt>
                <c:pt idx="31">
                  <c:v>2013.03</c:v>
                </c:pt>
                <c:pt idx="32">
                  <c:v>2013.04</c:v>
                </c:pt>
                <c:pt idx="33">
                  <c:v>2013.05</c:v>
                </c:pt>
                <c:pt idx="34">
                  <c:v>2013.06</c:v>
                </c:pt>
                <c:pt idx="35">
                  <c:v>2013.07</c:v>
                </c:pt>
              </c:strCache>
            </c:strRef>
          </c:cat>
          <c:val>
            <c:numRef>
              <c:f>Arkusz1!$B$2:$B$37</c:f>
              <c:numCache>
                <c:formatCode>General</c:formatCode>
                <c:ptCount val="36"/>
                <c:pt idx="0">
                  <c:v>5</c:v>
                </c:pt>
                <c:pt idx="1">
                  <c:v>37</c:v>
                </c:pt>
                <c:pt idx="2">
                  <c:v>84</c:v>
                </c:pt>
                <c:pt idx="3">
                  <c:v>173</c:v>
                </c:pt>
                <c:pt idx="4">
                  <c:v>288</c:v>
                </c:pt>
                <c:pt idx="5">
                  <c:v>372</c:v>
                </c:pt>
                <c:pt idx="6">
                  <c:v>482</c:v>
                </c:pt>
                <c:pt idx="7">
                  <c:v>593</c:v>
                </c:pt>
                <c:pt idx="8">
                  <c:v>701</c:v>
                </c:pt>
                <c:pt idx="9">
                  <c:v>808</c:v>
                </c:pt>
                <c:pt idx="10">
                  <c:v>939</c:v>
                </c:pt>
                <c:pt idx="11">
                  <c:v>1024</c:v>
                </c:pt>
                <c:pt idx="12">
                  <c:v>1129</c:v>
                </c:pt>
                <c:pt idx="13">
                  <c:v>1240</c:v>
                </c:pt>
                <c:pt idx="14">
                  <c:v>1344</c:v>
                </c:pt>
                <c:pt idx="15">
                  <c:v>1455</c:v>
                </c:pt>
                <c:pt idx="16">
                  <c:v>1559</c:v>
                </c:pt>
                <c:pt idx="17">
                  <c:v>1635</c:v>
                </c:pt>
                <c:pt idx="18">
                  <c:v>1713</c:v>
                </c:pt>
                <c:pt idx="19">
                  <c:v>1887</c:v>
                </c:pt>
                <c:pt idx="20">
                  <c:v>2042</c:v>
                </c:pt>
                <c:pt idx="21" formatCode="#,##0">
                  <c:v>2196</c:v>
                </c:pt>
                <c:pt idx="22">
                  <c:v>2384</c:v>
                </c:pt>
                <c:pt idx="23">
                  <c:v>2528</c:v>
                </c:pt>
                <c:pt idx="24">
                  <c:v>2673</c:v>
                </c:pt>
                <c:pt idx="25">
                  <c:v>2820</c:v>
                </c:pt>
                <c:pt idx="26">
                  <c:v>2964</c:v>
                </c:pt>
                <c:pt idx="27">
                  <c:v>3131</c:v>
                </c:pt>
                <c:pt idx="28">
                  <c:v>3353</c:v>
                </c:pt>
                <c:pt idx="29">
                  <c:v>3545</c:v>
                </c:pt>
                <c:pt idx="30">
                  <c:v>3761</c:v>
                </c:pt>
                <c:pt idx="31">
                  <c:v>4054</c:v>
                </c:pt>
                <c:pt idx="32">
                  <c:v>4266</c:v>
                </c:pt>
                <c:pt idx="33" formatCode="_-* #,##0\ _z_ł_-;\-* #,##0\ _z_ł_-;_-* &quot;-&quot;??\ _z_ł_-;_-@_-">
                  <c:v>4380</c:v>
                </c:pt>
                <c:pt idx="34">
                  <c:v>4506</c:v>
                </c:pt>
                <c:pt idx="35">
                  <c:v>4624</c:v>
                </c:pt>
              </c:numCache>
            </c:numRef>
          </c:val>
        </c:ser>
        <c:marker val="1"/>
        <c:axId val="90098304"/>
        <c:axId val="90247552"/>
      </c:lineChart>
      <c:dateAx>
        <c:axId val="90098304"/>
        <c:scaling>
          <c:orientation val="minMax"/>
          <c:max val="34"/>
          <c:min val="1"/>
        </c:scaling>
        <c:axPos val="b"/>
        <c:numFmt formatCode="[$-415]mmmm\ yy;@" sourceLinked="0"/>
        <c:majorTickMark val="cross"/>
        <c:tickLblPos val="nextTo"/>
        <c:txPr>
          <a:bodyPr/>
          <a:lstStyle/>
          <a:p>
            <a:pPr>
              <a:defRPr sz="800"/>
            </a:pPr>
            <a:endParaRPr lang="pl-PL"/>
          </a:p>
        </c:txPr>
        <c:crossAx val="90247552"/>
        <c:crosses val="autoZero"/>
        <c:lblOffset val="100"/>
        <c:baseTimeUnit val="months"/>
        <c:majorUnit val="2"/>
        <c:majorTimeUnit val="months"/>
        <c:minorUnit val="1"/>
        <c:minorTimeUnit val="months"/>
      </c:dateAx>
      <c:valAx>
        <c:axId val="9024755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000"/>
            </a:pPr>
            <a:endParaRPr lang="pl-PL"/>
          </a:p>
        </c:txPr>
        <c:crossAx val="900983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pl-PL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l-PL"/>
  <c:chart>
    <c:autoTitleDeleted val="1"/>
    <c:plotArea>
      <c:layout>
        <c:manualLayout>
          <c:layoutTarget val="inner"/>
          <c:xMode val="edge"/>
          <c:yMode val="edge"/>
          <c:x val="0.12632836154997121"/>
          <c:y val="1.72705329080955E-2"/>
          <c:w val="0.85747442157154863"/>
          <c:h val="0.73784208143102403"/>
        </c:manualLayout>
      </c:layout>
      <c:lineChart>
        <c:grouping val="standard"/>
        <c:ser>
          <c:idx val="0"/>
          <c:order val="0"/>
          <c:tx>
            <c:strRef>
              <c:f>Arkusz1!$B$1</c:f>
              <c:strCache>
                <c:ptCount val="1"/>
                <c:pt idx="0">
                  <c:v>Value of financing obtained</c:v>
                </c:pt>
              </c:strCache>
            </c:strRef>
          </c:tx>
          <c:spPr>
            <a:ln w="38100">
              <a:solidFill>
                <a:srgbClr val="FF0000"/>
              </a:solidFill>
            </a:ln>
            <a:effectLst/>
          </c:spPr>
          <c:marker>
            <c:symbol val="square"/>
            <c:size val="3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  <a:effectLst/>
            </c:spPr>
          </c:marker>
          <c:cat>
            <c:strRef>
              <c:f>Arkusz1!$A$2:$A$36</c:f>
              <c:strCache>
                <c:ptCount val="35"/>
                <c:pt idx="0">
                  <c:v>2010.08</c:v>
                </c:pt>
                <c:pt idx="1">
                  <c:v>2010.09</c:v>
                </c:pt>
                <c:pt idx="2">
                  <c:v>2010.10</c:v>
                </c:pt>
                <c:pt idx="3">
                  <c:v>2010.11</c:v>
                </c:pt>
                <c:pt idx="4">
                  <c:v>2010.12</c:v>
                </c:pt>
                <c:pt idx="5">
                  <c:v>2011.01</c:v>
                </c:pt>
                <c:pt idx="6">
                  <c:v>2011.02</c:v>
                </c:pt>
                <c:pt idx="7">
                  <c:v>2011.03</c:v>
                </c:pt>
                <c:pt idx="8">
                  <c:v>2011.04</c:v>
                </c:pt>
                <c:pt idx="9">
                  <c:v>2011.05</c:v>
                </c:pt>
                <c:pt idx="10">
                  <c:v>2011.06</c:v>
                </c:pt>
                <c:pt idx="11">
                  <c:v>2011.07</c:v>
                </c:pt>
                <c:pt idx="12">
                  <c:v>2011.08</c:v>
                </c:pt>
                <c:pt idx="13">
                  <c:v>2011.09</c:v>
                </c:pt>
                <c:pt idx="14">
                  <c:v>2011.10</c:v>
                </c:pt>
                <c:pt idx="15">
                  <c:v>2011.11</c:v>
                </c:pt>
                <c:pt idx="16">
                  <c:v>2011.12</c:v>
                </c:pt>
                <c:pt idx="17">
                  <c:v>2012.01</c:v>
                </c:pt>
                <c:pt idx="18">
                  <c:v>2012.02</c:v>
                </c:pt>
                <c:pt idx="19">
                  <c:v>2012.03</c:v>
                </c:pt>
                <c:pt idx="20">
                  <c:v>2012.04</c:v>
                </c:pt>
                <c:pt idx="21">
                  <c:v>2012.05</c:v>
                </c:pt>
                <c:pt idx="22">
                  <c:v>2012.06</c:v>
                </c:pt>
                <c:pt idx="23">
                  <c:v>2012.07</c:v>
                </c:pt>
                <c:pt idx="24">
                  <c:v>2012.08</c:v>
                </c:pt>
                <c:pt idx="25">
                  <c:v>2012.09</c:v>
                </c:pt>
                <c:pt idx="26">
                  <c:v>2012.10</c:v>
                </c:pt>
                <c:pt idx="27">
                  <c:v>2012.11</c:v>
                </c:pt>
                <c:pt idx="28">
                  <c:v>2012.12</c:v>
                </c:pt>
                <c:pt idx="29">
                  <c:v>2013.01</c:v>
                </c:pt>
                <c:pt idx="30">
                  <c:v>2013.02</c:v>
                </c:pt>
                <c:pt idx="31">
                  <c:v>2013.03</c:v>
                </c:pt>
                <c:pt idx="32">
                  <c:v>2013.04</c:v>
                </c:pt>
                <c:pt idx="33">
                  <c:v>2013.05</c:v>
                </c:pt>
                <c:pt idx="34">
                  <c:v>2013.06</c:v>
                </c:pt>
              </c:strCache>
            </c:strRef>
          </c:cat>
          <c:val>
            <c:numRef>
              <c:f>Arkusz1!$B$2:$B$36</c:f>
              <c:numCache>
                <c:formatCode>_-* #,##0.0\ _z_ł_-;\-* #,##0.0\ _z_ł_-;_-* "-"??\ _z_ł_-;_-@_-</c:formatCode>
                <c:ptCount val="35"/>
                <c:pt idx="0">
                  <c:v>283030.08681174926</c:v>
                </c:pt>
                <c:pt idx="1">
                  <c:v>1243191.8182899253</c:v>
                </c:pt>
                <c:pt idx="2">
                  <c:v>3297990.2485432257</c:v>
                </c:pt>
                <c:pt idx="3">
                  <c:v>6935854.4416696467</c:v>
                </c:pt>
                <c:pt idx="4">
                  <c:v>12554976.239743132</c:v>
                </c:pt>
                <c:pt idx="5">
                  <c:v>19416648.257818967</c:v>
                </c:pt>
                <c:pt idx="6">
                  <c:v>23118010.170055889</c:v>
                </c:pt>
                <c:pt idx="7">
                  <c:v>28771214.539184239</c:v>
                </c:pt>
                <c:pt idx="8">
                  <c:v>34160083.608039066</c:v>
                </c:pt>
                <c:pt idx="9">
                  <c:v>40624514.574860267</c:v>
                </c:pt>
                <c:pt idx="10">
                  <c:v>48047389.8275657</c:v>
                </c:pt>
                <c:pt idx="11">
                  <c:v>53778087.889166355</c:v>
                </c:pt>
                <c:pt idx="12">
                  <c:v>59492390.308003329</c:v>
                </c:pt>
                <c:pt idx="13">
                  <c:v>66907384.718753703</c:v>
                </c:pt>
                <c:pt idx="14">
                  <c:v>71518151.040551648</c:v>
                </c:pt>
                <c:pt idx="15">
                  <c:v>76803437.935545191</c:v>
                </c:pt>
                <c:pt idx="16">
                  <c:v>84725653.732905224</c:v>
                </c:pt>
                <c:pt idx="17">
                  <c:v>89052553.483172923</c:v>
                </c:pt>
                <c:pt idx="18">
                  <c:v>92781552.527054146</c:v>
                </c:pt>
                <c:pt idx="19">
                  <c:v>101956817.12450922</c:v>
                </c:pt>
                <c:pt idx="20">
                  <c:v>112746789.50885954</c:v>
                </c:pt>
                <c:pt idx="21">
                  <c:v>130099563.9172316</c:v>
                </c:pt>
                <c:pt idx="22">
                  <c:v>140760618.6205256</c:v>
                </c:pt>
                <c:pt idx="23">
                  <c:v>150689075.98763251</c:v>
                </c:pt>
                <c:pt idx="24">
                  <c:v>158278446.08157924</c:v>
                </c:pt>
                <c:pt idx="25">
                  <c:v>165466978.17100722</c:v>
                </c:pt>
                <c:pt idx="26">
                  <c:v>172186090.66000709</c:v>
                </c:pt>
                <c:pt idx="27">
                  <c:v>179687419.12950405</c:v>
                </c:pt>
                <c:pt idx="28">
                  <c:v>191388775.26935425</c:v>
                </c:pt>
                <c:pt idx="29">
                  <c:v>201156788.22927815</c:v>
                </c:pt>
                <c:pt idx="30">
                  <c:v>212519905.25389463</c:v>
                </c:pt>
                <c:pt idx="31">
                  <c:v>230200187.82494941</c:v>
                </c:pt>
                <c:pt idx="32">
                  <c:v>245254322.7755973</c:v>
                </c:pt>
                <c:pt idx="33">
                  <c:v>253165575.91390175</c:v>
                </c:pt>
                <c:pt idx="34">
                  <c:v>263728940.56130332</c:v>
                </c:pt>
              </c:numCache>
            </c:numRef>
          </c:val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Value of HF support granted</c:v>
                </c:pt>
              </c:strCache>
            </c:strRef>
          </c:tx>
          <c:spPr>
            <a:ln>
              <a:solidFill>
                <a:srgbClr val="002060"/>
              </a:solidFill>
            </a:ln>
          </c:spPr>
          <c:marker>
            <c:symbol val="square"/>
            <c:size val="3"/>
            <c:spPr>
              <a:solidFill>
                <a:srgbClr val="002060"/>
              </a:solidFill>
              <a:ln>
                <a:solidFill>
                  <a:schemeClr val="tx1"/>
                </a:solidFill>
              </a:ln>
            </c:spPr>
          </c:marker>
          <c:cat>
            <c:strRef>
              <c:f>Arkusz1!$A$2:$A$36</c:f>
              <c:strCache>
                <c:ptCount val="35"/>
                <c:pt idx="0">
                  <c:v>2010.08</c:v>
                </c:pt>
                <c:pt idx="1">
                  <c:v>2010.09</c:v>
                </c:pt>
                <c:pt idx="2">
                  <c:v>2010.10</c:v>
                </c:pt>
                <c:pt idx="3">
                  <c:v>2010.11</c:v>
                </c:pt>
                <c:pt idx="4">
                  <c:v>2010.12</c:v>
                </c:pt>
                <c:pt idx="5">
                  <c:v>2011.01</c:v>
                </c:pt>
                <c:pt idx="6">
                  <c:v>2011.02</c:v>
                </c:pt>
                <c:pt idx="7">
                  <c:v>2011.03</c:v>
                </c:pt>
                <c:pt idx="8">
                  <c:v>2011.04</c:v>
                </c:pt>
                <c:pt idx="9">
                  <c:v>2011.05</c:v>
                </c:pt>
                <c:pt idx="10">
                  <c:v>2011.06</c:v>
                </c:pt>
                <c:pt idx="11">
                  <c:v>2011.07</c:v>
                </c:pt>
                <c:pt idx="12">
                  <c:v>2011.08</c:v>
                </c:pt>
                <c:pt idx="13">
                  <c:v>2011.09</c:v>
                </c:pt>
                <c:pt idx="14">
                  <c:v>2011.10</c:v>
                </c:pt>
                <c:pt idx="15">
                  <c:v>2011.11</c:v>
                </c:pt>
                <c:pt idx="16">
                  <c:v>2011.12</c:v>
                </c:pt>
                <c:pt idx="17">
                  <c:v>2012.01</c:v>
                </c:pt>
                <c:pt idx="18">
                  <c:v>2012.02</c:v>
                </c:pt>
                <c:pt idx="19">
                  <c:v>2012.03</c:v>
                </c:pt>
                <c:pt idx="20">
                  <c:v>2012.04</c:v>
                </c:pt>
                <c:pt idx="21">
                  <c:v>2012.05</c:v>
                </c:pt>
                <c:pt idx="22">
                  <c:v>2012.06</c:v>
                </c:pt>
                <c:pt idx="23">
                  <c:v>2012.07</c:v>
                </c:pt>
                <c:pt idx="24">
                  <c:v>2012.08</c:v>
                </c:pt>
                <c:pt idx="25">
                  <c:v>2012.09</c:v>
                </c:pt>
                <c:pt idx="26">
                  <c:v>2012.10</c:v>
                </c:pt>
                <c:pt idx="27">
                  <c:v>2012.11</c:v>
                </c:pt>
                <c:pt idx="28">
                  <c:v>2012.12</c:v>
                </c:pt>
                <c:pt idx="29">
                  <c:v>2013.01</c:v>
                </c:pt>
                <c:pt idx="30">
                  <c:v>2013.02</c:v>
                </c:pt>
                <c:pt idx="31">
                  <c:v>2013.03</c:v>
                </c:pt>
                <c:pt idx="32">
                  <c:v>2013.04</c:v>
                </c:pt>
                <c:pt idx="33">
                  <c:v>2013.05</c:v>
                </c:pt>
                <c:pt idx="34">
                  <c:v>2013.06</c:v>
                </c:pt>
              </c:strCache>
            </c:strRef>
          </c:cat>
          <c:val>
            <c:numRef>
              <c:f>Arkusz1!$C$2:$C$36</c:f>
              <c:numCache>
                <c:formatCode>_-* #,##0.0\ _z_ł_-;\-* #,##0.0\ _z_ł_-;_-* "-"??\ _z_ł_-;_-@_-</c:formatCode>
                <c:ptCount val="35"/>
                <c:pt idx="0">
                  <c:v>178618.14722321357</c:v>
                </c:pt>
                <c:pt idx="1">
                  <c:v>793712.21310500649</c:v>
                </c:pt>
                <c:pt idx="2">
                  <c:v>1907406.6357474138</c:v>
                </c:pt>
                <c:pt idx="3">
                  <c:v>3719984.5879414887</c:v>
                </c:pt>
                <c:pt idx="4">
                  <c:v>5850688.6478772685</c:v>
                </c:pt>
                <c:pt idx="5">
                  <c:v>7362328.5574979205</c:v>
                </c:pt>
                <c:pt idx="6">
                  <c:v>8946486.3503389228</c:v>
                </c:pt>
                <c:pt idx="7">
                  <c:v>11114571.497205375</c:v>
                </c:pt>
                <c:pt idx="8">
                  <c:v>13003661.757640624</c:v>
                </c:pt>
                <c:pt idx="9">
                  <c:v>14947886.754667617</c:v>
                </c:pt>
                <c:pt idx="10">
                  <c:v>17489545.739089068</c:v>
                </c:pt>
                <c:pt idx="11">
                  <c:v>19181172.13937448</c:v>
                </c:pt>
                <c:pt idx="12">
                  <c:v>21185240.762278449</c:v>
                </c:pt>
                <c:pt idx="13">
                  <c:v>23240089.368533719</c:v>
                </c:pt>
                <c:pt idx="14">
                  <c:v>24972590.260435246</c:v>
                </c:pt>
                <c:pt idx="15">
                  <c:v>27003999.870139159</c:v>
                </c:pt>
                <c:pt idx="16">
                  <c:v>29293442.041622072</c:v>
                </c:pt>
                <c:pt idx="17">
                  <c:v>31073855.581876509</c:v>
                </c:pt>
                <c:pt idx="18">
                  <c:v>33221275.248899978</c:v>
                </c:pt>
                <c:pt idx="19">
                  <c:v>37813752.832441434</c:v>
                </c:pt>
                <c:pt idx="20">
                  <c:v>42209525.457010284</c:v>
                </c:pt>
                <c:pt idx="21">
                  <c:v>47067745.935069568</c:v>
                </c:pt>
                <c:pt idx="22">
                  <c:v>52107769.940302007</c:v>
                </c:pt>
                <c:pt idx="23">
                  <c:v>56459612.965632103</c:v>
                </c:pt>
                <c:pt idx="24">
                  <c:v>60311697.931739807</c:v>
                </c:pt>
                <c:pt idx="25">
                  <c:v>63921119.205137461</c:v>
                </c:pt>
                <c:pt idx="26">
                  <c:v>67404498.884052575</c:v>
                </c:pt>
                <c:pt idx="27">
                  <c:v>71290206.299916923</c:v>
                </c:pt>
                <c:pt idx="28">
                  <c:v>76685273.818765625</c:v>
                </c:pt>
                <c:pt idx="29">
                  <c:v>81324663.387323111</c:v>
                </c:pt>
                <c:pt idx="30">
                  <c:v>86500268.347009182</c:v>
                </c:pt>
                <c:pt idx="31">
                  <c:v>94453682.11178489</c:v>
                </c:pt>
                <c:pt idx="32">
                  <c:v>101371606.0941848</c:v>
                </c:pt>
                <c:pt idx="33">
                  <c:v>105548120.16934237</c:v>
                </c:pt>
                <c:pt idx="34">
                  <c:v>109519717.72386728</c:v>
                </c:pt>
              </c:numCache>
            </c:numRef>
          </c:val>
        </c:ser>
        <c:marker val="1"/>
        <c:axId val="90140032"/>
        <c:axId val="90142208"/>
      </c:lineChart>
      <c:dateAx>
        <c:axId val="90140032"/>
        <c:scaling>
          <c:orientation val="minMax"/>
          <c:max val="34"/>
          <c:min val="1"/>
        </c:scaling>
        <c:axPos val="b"/>
        <c:numFmt formatCode="[$-415]mmmm\ yy;@" sourceLinked="0"/>
        <c:majorTickMark val="cross"/>
        <c:tickLblPos val="nextTo"/>
        <c:txPr>
          <a:bodyPr/>
          <a:lstStyle/>
          <a:p>
            <a:pPr>
              <a:defRPr sz="1000"/>
            </a:pPr>
            <a:endParaRPr lang="pl-PL"/>
          </a:p>
        </c:txPr>
        <c:crossAx val="90142208"/>
        <c:crosses val="autoZero"/>
        <c:auto val="1"/>
        <c:lblOffset val="100"/>
        <c:baseTimeUnit val="months"/>
        <c:majorUnit val="2"/>
        <c:majorTimeUnit val="months"/>
        <c:minorUnit val="1"/>
        <c:minorTimeUnit val="months"/>
      </c:dateAx>
      <c:valAx>
        <c:axId val="90142208"/>
        <c:scaling>
          <c:orientation val="minMax"/>
        </c:scaling>
        <c:axPos val="l"/>
        <c:majorGridlines/>
        <c:numFmt formatCode="#,##0" sourceLinked="0"/>
        <c:majorTickMark val="in"/>
        <c:tickLblPos val="nextTo"/>
        <c:spPr>
          <a:ln w="9525">
            <a:noFill/>
          </a:ln>
        </c:spPr>
        <c:txPr>
          <a:bodyPr/>
          <a:lstStyle/>
          <a:p>
            <a:pPr>
              <a:defRPr sz="1000"/>
            </a:pPr>
            <a:endParaRPr lang="pl-PL"/>
          </a:p>
        </c:txPr>
        <c:crossAx val="90140032"/>
        <c:crosses val="autoZero"/>
        <c:crossBetween val="between"/>
        <c:dispUnits>
          <c:builtInUnit val="millions"/>
        </c:dispUnits>
      </c:valAx>
    </c:plotArea>
    <c:legend>
      <c:legendPos val="b"/>
      <c:layout>
        <c:manualLayout>
          <c:xMode val="edge"/>
          <c:yMode val="edge"/>
          <c:x val="0.1993310146455918"/>
          <c:y val="0.18882823683774336"/>
          <c:w val="0.62304474224130446"/>
          <c:h val="0.16025660452703591"/>
        </c:manualLayout>
      </c:layout>
      <c:txPr>
        <a:bodyPr/>
        <a:lstStyle/>
        <a:p>
          <a:pPr>
            <a:defRPr sz="1000"/>
          </a:pPr>
          <a:endParaRPr lang="pl-PL"/>
        </a:p>
      </c:txPr>
    </c:legend>
    <c:plotVisOnly val="1"/>
    <c:dispBlanksAs val="gap"/>
  </c:chart>
  <c:txPr>
    <a:bodyPr/>
    <a:lstStyle/>
    <a:p>
      <a:pPr>
        <a:defRPr sz="1800"/>
      </a:pPr>
      <a:endParaRPr lang="pl-PL"/>
    </a:p>
  </c:txPr>
  <c:externalData r:id="rId1"/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C0FB7E-3D62-4F36-BF06-2708A7B08602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D8DE99E2-FBF9-4DD7-97E8-FC53D6239FDA}">
      <dgm:prSet phldrT="[Tekst]"/>
      <dgm:spPr/>
      <dgm:t>
        <a:bodyPr/>
        <a:lstStyle/>
        <a:p>
          <a:r>
            <a:rPr lang="en-US" noProof="0" smtClean="0">
              <a:solidFill>
                <a:schemeClr val="tx1"/>
              </a:solidFill>
            </a:rPr>
            <a:t>Revitalisation of Urban Areas</a:t>
          </a:r>
          <a:endParaRPr lang="en-US" noProof="0">
            <a:solidFill>
              <a:schemeClr val="tx1"/>
            </a:solidFill>
          </a:endParaRPr>
        </a:p>
      </dgm:t>
    </dgm:pt>
    <dgm:pt modelId="{21E75FCA-4D15-483A-A74F-6B20EA2E0760}" type="parTrans" cxnId="{793CB367-B085-4836-8C14-485DB3B1B8F5}">
      <dgm:prSet/>
      <dgm:spPr/>
      <dgm:t>
        <a:bodyPr/>
        <a:lstStyle/>
        <a:p>
          <a:endParaRPr lang="pl-PL"/>
        </a:p>
      </dgm:t>
    </dgm:pt>
    <dgm:pt modelId="{510F9343-48EE-4F8F-A0A2-2873E9E1504A}" type="sibTrans" cxnId="{793CB367-B085-4836-8C14-485DB3B1B8F5}">
      <dgm:prSet/>
      <dgm:spPr/>
      <dgm:t>
        <a:bodyPr/>
        <a:lstStyle/>
        <a:p>
          <a:endParaRPr lang="pl-PL"/>
        </a:p>
      </dgm:t>
    </dgm:pt>
    <dgm:pt modelId="{F1B34A86-D393-4324-9E0F-738A173753EC}">
      <dgm:prSet phldrT="[Tekst]"/>
      <dgm:spPr/>
      <dgm:t>
        <a:bodyPr/>
        <a:lstStyle/>
        <a:p>
          <a:r>
            <a:rPr lang="en-US" noProof="0" smtClean="0">
              <a:solidFill>
                <a:schemeClr val="tx1"/>
              </a:solidFill>
            </a:rPr>
            <a:t>Support for Business Environment Institutions</a:t>
          </a:r>
          <a:endParaRPr lang="en-US" noProof="0">
            <a:solidFill>
              <a:schemeClr val="tx1"/>
            </a:solidFill>
          </a:endParaRPr>
        </a:p>
      </dgm:t>
    </dgm:pt>
    <dgm:pt modelId="{7BAEE3BC-999B-4E96-B4FB-E2FAF8588754}" type="parTrans" cxnId="{75DF653B-D21C-420E-9BE0-862103C25C2A}">
      <dgm:prSet/>
      <dgm:spPr/>
      <dgm:t>
        <a:bodyPr/>
        <a:lstStyle/>
        <a:p>
          <a:endParaRPr lang="pl-PL"/>
        </a:p>
      </dgm:t>
    </dgm:pt>
    <dgm:pt modelId="{30EB6067-B408-4DE0-88E6-94C06BE3C0E2}" type="sibTrans" cxnId="{75DF653B-D21C-420E-9BE0-862103C25C2A}">
      <dgm:prSet/>
      <dgm:spPr/>
      <dgm:t>
        <a:bodyPr/>
        <a:lstStyle/>
        <a:p>
          <a:endParaRPr lang="pl-PL"/>
        </a:p>
      </dgm:t>
    </dgm:pt>
    <dgm:pt modelId="{DD0C972C-41CE-4B08-BDCB-15056B706546}">
      <dgm:prSet phldrT="[Tekst]" custT="1"/>
      <dgm:spPr/>
      <dgm:t>
        <a:bodyPr/>
        <a:lstStyle/>
        <a:p>
          <a:r>
            <a:rPr lang="en-US" sz="1300" noProof="0" dirty="0" smtClean="0">
              <a:solidFill>
                <a:schemeClr val="tx1"/>
              </a:solidFill>
            </a:rPr>
            <a:t>JESSICA</a:t>
          </a:r>
          <a:endParaRPr lang="pl-PL" sz="1300" noProof="0" dirty="0" smtClean="0">
            <a:solidFill>
              <a:schemeClr val="tx1"/>
            </a:solidFill>
          </a:endParaRPr>
        </a:p>
      </dgm:t>
    </dgm:pt>
    <dgm:pt modelId="{43BF81B9-D4B1-4F30-9B5F-522F833F4679}" type="parTrans" cxnId="{99DDC240-1A3F-4595-9838-9081F8B810FE}">
      <dgm:prSet/>
      <dgm:spPr/>
      <dgm:t>
        <a:bodyPr/>
        <a:lstStyle/>
        <a:p>
          <a:endParaRPr lang="pl-PL"/>
        </a:p>
      </dgm:t>
    </dgm:pt>
    <dgm:pt modelId="{1EA310F0-3D50-4A00-A29A-A5C337D15663}" type="sibTrans" cxnId="{99DDC240-1A3F-4595-9838-9081F8B810FE}">
      <dgm:prSet/>
      <dgm:spPr/>
      <dgm:t>
        <a:bodyPr/>
        <a:lstStyle/>
        <a:p>
          <a:endParaRPr lang="pl-PL"/>
        </a:p>
      </dgm:t>
    </dgm:pt>
    <dgm:pt modelId="{4DE015BB-C969-4876-8FCF-EE7B6A3561F5}">
      <dgm:prSet phldrT="[Tekst]" custT="1"/>
      <dgm:spPr/>
      <dgm:t>
        <a:bodyPr/>
        <a:lstStyle/>
        <a:p>
          <a:r>
            <a:rPr lang="en-US" sz="1300" noProof="0" dirty="0" smtClean="0">
              <a:solidFill>
                <a:schemeClr val="tx1"/>
              </a:solidFill>
            </a:rPr>
            <a:t>JEREMIE</a:t>
          </a:r>
          <a:endParaRPr lang="pl-PL" sz="1300" noProof="0" dirty="0" smtClean="0">
            <a:solidFill>
              <a:schemeClr val="tx1"/>
            </a:solidFill>
          </a:endParaRPr>
        </a:p>
      </dgm:t>
    </dgm:pt>
    <dgm:pt modelId="{3FC112A2-1635-4CBD-97FE-177F88CF0D93}" type="parTrans" cxnId="{F86FA7BA-7B3C-4D87-9A9D-67B6752E02CD}">
      <dgm:prSet/>
      <dgm:spPr/>
      <dgm:t>
        <a:bodyPr/>
        <a:lstStyle/>
        <a:p>
          <a:endParaRPr lang="pl-PL"/>
        </a:p>
      </dgm:t>
    </dgm:pt>
    <dgm:pt modelId="{5578BAE1-9BAF-4392-A700-D3F458A82133}" type="sibTrans" cxnId="{F86FA7BA-7B3C-4D87-9A9D-67B6752E02CD}">
      <dgm:prSet/>
      <dgm:spPr/>
      <dgm:t>
        <a:bodyPr/>
        <a:lstStyle/>
        <a:p>
          <a:endParaRPr lang="pl-PL"/>
        </a:p>
      </dgm:t>
    </dgm:pt>
    <dgm:pt modelId="{B82DE642-9214-4D33-A499-12BD515AA648}">
      <dgm:prSet phldrT="[Tekst]"/>
      <dgm:spPr/>
      <dgm:t>
        <a:bodyPr/>
        <a:lstStyle/>
        <a:p>
          <a:r>
            <a:rPr lang="en-US" noProof="0" smtClean="0">
              <a:solidFill>
                <a:schemeClr val="tx1"/>
              </a:solidFill>
            </a:rPr>
            <a:t>SMEs support</a:t>
          </a:r>
          <a:endParaRPr lang="en-US" noProof="0">
            <a:solidFill>
              <a:schemeClr val="tx1"/>
            </a:solidFill>
          </a:endParaRPr>
        </a:p>
      </dgm:t>
    </dgm:pt>
    <dgm:pt modelId="{B5532CD2-48FC-4512-8113-688D4B7F5EA3}" type="parTrans" cxnId="{C8D59EBE-C810-4549-A6DE-EA2C9F39946D}">
      <dgm:prSet/>
      <dgm:spPr/>
      <dgm:t>
        <a:bodyPr/>
        <a:lstStyle/>
        <a:p>
          <a:endParaRPr lang="pl-PL"/>
        </a:p>
      </dgm:t>
    </dgm:pt>
    <dgm:pt modelId="{E13EABA4-CC4B-4B4F-A4E2-D3A98352E04E}" type="sibTrans" cxnId="{C8D59EBE-C810-4549-A6DE-EA2C9F39946D}">
      <dgm:prSet/>
      <dgm:spPr/>
      <dgm:t>
        <a:bodyPr/>
        <a:lstStyle/>
        <a:p>
          <a:endParaRPr lang="pl-PL"/>
        </a:p>
      </dgm:t>
    </dgm:pt>
    <dgm:pt modelId="{0C4DA4DE-E739-4134-9AA1-A0AB2C41D755}">
      <dgm:prSet phldrT="[Tekst]" custT="1"/>
      <dgm:spPr/>
      <dgm:t>
        <a:bodyPr/>
        <a:lstStyle/>
        <a:p>
          <a:r>
            <a:rPr lang="pl-PL" sz="1300" noProof="0" dirty="0" smtClean="0">
              <a:solidFill>
                <a:schemeClr val="tx1"/>
              </a:solidFill>
            </a:rPr>
            <a:t/>
          </a:r>
          <a:br>
            <a:rPr lang="pl-PL" sz="1300" noProof="0" dirty="0" smtClean="0">
              <a:solidFill>
                <a:schemeClr val="tx1"/>
              </a:solidFill>
            </a:rPr>
          </a:br>
          <a:r>
            <a:rPr lang="pl-PL" sz="1300" noProof="0" dirty="0" smtClean="0">
              <a:solidFill>
                <a:schemeClr val="tx1"/>
              </a:solidFill>
            </a:rPr>
            <a:t>WROP</a:t>
          </a:r>
          <a:br>
            <a:rPr lang="pl-PL" sz="1300" noProof="0" dirty="0" smtClean="0">
              <a:solidFill>
                <a:schemeClr val="tx1"/>
              </a:solidFill>
            </a:rPr>
          </a:br>
          <a:r>
            <a:rPr lang="pl-PL" sz="1300" noProof="0" dirty="0" smtClean="0">
              <a:solidFill>
                <a:schemeClr val="tx1"/>
              </a:solidFill>
            </a:rPr>
            <a:t/>
          </a:r>
          <a:br>
            <a:rPr lang="pl-PL" sz="1300" noProof="0" dirty="0" smtClean="0">
              <a:solidFill>
                <a:schemeClr val="tx1"/>
              </a:solidFill>
            </a:rPr>
          </a:br>
          <a:r>
            <a:rPr lang="en-US" sz="1300" b="1" noProof="0" dirty="0" smtClean="0">
              <a:solidFill>
                <a:schemeClr val="tx1"/>
              </a:solidFill>
            </a:rPr>
            <a:t>Financial instruments</a:t>
          </a:r>
          <a:r>
            <a:rPr lang="pl-PL" sz="1300" b="1" noProof="0" dirty="0" smtClean="0">
              <a:solidFill>
                <a:schemeClr val="tx1"/>
              </a:solidFill>
            </a:rPr>
            <a:t> </a:t>
          </a:r>
          <a:r>
            <a:rPr lang="pl-PL" sz="1300" noProof="0" dirty="0" smtClean="0">
              <a:solidFill>
                <a:schemeClr val="tx1"/>
              </a:solidFill>
            </a:rPr>
            <a:t/>
          </a:r>
          <a:br>
            <a:rPr lang="pl-PL" sz="1300" noProof="0" dirty="0" smtClean="0">
              <a:solidFill>
                <a:schemeClr val="tx1"/>
              </a:solidFill>
            </a:rPr>
          </a:br>
          <a:endParaRPr lang="en-US" sz="1300" noProof="0" dirty="0">
            <a:solidFill>
              <a:schemeClr val="tx1"/>
            </a:solidFill>
          </a:endParaRPr>
        </a:p>
      </dgm:t>
    </dgm:pt>
    <dgm:pt modelId="{5C17359B-E363-4485-BC73-C7E9BD6B53EA}" type="parTrans" cxnId="{374CC601-E7A1-4C42-A059-B9E105E85F82}">
      <dgm:prSet/>
      <dgm:spPr/>
      <dgm:t>
        <a:bodyPr/>
        <a:lstStyle/>
        <a:p>
          <a:endParaRPr lang="en-GB"/>
        </a:p>
      </dgm:t>
    </dgm:pt>
    <dgm:pt modelId="{541AC828-3088-47D9-AA87-8CDD91AC221A}" type="sibTrans" cxnId="{374CC601-E7A1-4C42-A059-B9E105E85F82}">
      <dgm:prSet/>
      <dgm:spPr/>
      <dgm:t>
        <a:bodyPr/>
        <a:lstStyle/>
        <a:p>
          <a:endParaRPr lang="en-GB"/>
        </a:p>
      </dgm:t>
    </dgm:pt>
    <dgm:pt modelId="{EB286538-8708-4FC4-8307-BF9E7E00760D}" type="pres">
      <dgm:prSet presAssocID="{A0C0FB7E-3D62-4F36-BF06-2708A7B08602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681E33C0-5F20-4E90-8863-00520879A783}" type="pres">
      <dgm:prSet presAssocID="{A0C0FB7E-3D62-4F36-BF06-2708A7B08602}" presName="hierFlow" presStyleCnt="0"/>
      <dgm:spPr/>
    </dgm:pt>
    <dgm:pt modelId="{2C89E357-CAFA-4E9E-A2D8-B3BE3002D374}" type="pres">
      <dgm:prSet presAssocID="{A0C0FB7E-3D62-4F36-BF06-2708A7B08602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9D2516D-4CAE-4C41-977D-C86E9A8D833A}" type="pres">
      <dgm:prSet presAssocID="{0C4DA4DE-E739-4134-9AA1-A0AB2C41D755}" presName="Name14" presStyleCnt="0"/>
      <dgm:spPr/>
    </dgm:pt>
    <dgm:pt modelId="{0CA63619-BF9A-42A5-A5A0-37C401218A90}" type="pres">
      <dgm:prSet presAssocID="{0C4DA4DE-E739-4134-9AA1-A0AB2C41D755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4FE644C7-5051-4261-80AB-411D5AC31EE5}" type="pres">
      <dgm:prSet presAssocID="{0C4DA4DE-E739-4134-9AA1-A0AB2C41D755}" presName="hierChild2" presStyleCnt="0"/>
      <dgm:spPr/>
    </dgm:pt>
    <dgm:pt modelId="{4024D559-89D0-499F-AA41-B5F1A3F092B0}" type="pres">
      <dgm:prSet presAssocID="{43BF81B9-D4B1-4F30-9B5F-522F833F4679}" presName="Name19" presStyleLbl="parChTrans1D2" presStyleIdx="0" presStyleCnt="2"/>
      <dgm:spPr/>
      <dgm:t>
        <a:bodyPr/>
        <a:lstStyle/>
        <a:p>
          <a:endParaRPr lang="en-GB"/>
        </a:p>
      </dgm:t>
    </dgm:pt>
    <dgm:pt modelId="{59B1CCD5-45B8-4C9F-A11B-1F2763A795C1}" type="pres">
      <dgm:prSet presAssocID="{DD0C972C-41CE-4B08-BDCB-15056B706546}" presName="Name21" presStyleCnt="0"/>
      <dgm:spPr/>
    </dgm:pt>
    <dgm:pt modelId="{BC3CDCA1-1B5B-4B76-A95B-E5CF629206E8}" type="pres">
      <dgm:prSet presAssocID="{DD0C972C-41CE-4B08-BDCB-15056B706546}" presName="level2Shape" presStyleLbl="node2" presStyleIdx="0" presStyleCnt="2"/>
      <dgm:spPr/>
      <dgm:t>
        <a:bodyPr/>
        <a:lstStyle/>
        <a:p>
          <a:endParaRPr lang="en-GB"/>
        </a:p>
      </dgm:t>
    </dgm:pt>
    <dgm:pt modelId="{836DCFFC-A5E5-4A51-B585-4AA81D173A05}" type="pres">
      <dgm:prSet presAssocID="{DD0C972C-41CE-4B08-BDCB-15056B706546}" presName="hierChild3" presStyleCnt="0"/>
      <dgm:spPr/>
    </dgm:pt>
    <dgm:pt modelId="{5D67F4C5-0326-41F6-9C93-DF6A99868375}" type="pres">
      <dgm:prSet presAssocID="{21E75FCA-4D15-483A-A74F-6B20EA2E0760}" presName="Name19" presStyleLbl="parChTrans1D3" presStyleIdx="0" presStyleCnt="3"/>
      <dgm:spPr/>
      <dgm:t>
        <a:bodyPr/>
        <a:lstStyle/>
        <a:p>
          <a:endParaRPr lang="en-GB"/>
        </a:p>
      </dgm:t>
    </dgm:pt>
    <dgm:pt modelId="{95A22F36-1E6C-4537-B036-7E5C254713F1}" type="pres">
      <dgm:prSet presAssocID="{D8DE99E2-FBF9-4DD7-97E8-FC53D6239FDA}" presName="Name21" presStyleCnt="0"/>
      <dgm:spPr/>
    </dgm:pt>
    <dgm:pt modelId="{596BDBD2-7783-43B4-B90F-A449A5B735F9}" type="pres">
      <dgm:prSet presAssocID="{D8DE99E2-FBF9-4DD7-97E8-FC53D6239FDA}" presName="level2Shape" presStyleLbl="node3" presStyleIdx="0" presStyleCnt="3"/>
      <dgm:spPr/>
      <dgm:t>
        <a:bodyPr/>
        <a:lstStyle/>
        <a:p>
          <a:endParaRPr lang="en-GB"/>
        </a:p>
      </dgm:t>
    </dgm:pt>
    <dgm:pt modelId="{096FDD40-29F8-42C7-A0E1-EDFCB26AE888}" type="pres">
      <dgm:prSet presAssocID="{D8DE99E2-FBF9-4DD7-97E8-FC53D6239FDA}" presName="hierChild3" presStyleCnt="0"/>
      <dgm:spPr/>
    </dgm:pt>
    <dgm:pt modelId="{BB51EA3C-DBDF-40F0-842F-FEF1B0AEE573}" type="pres">
      <dgm:prSet presAssocID="{7BAEE3BC-999B-4E96-B4FB-E2FAF8588754}" presName="Name19" presStyleLbl="parChTrans1D3" presStyleIdx="1" presStyleCnt="3"/>
      <dgm:spPr/>
      <dgm:t>
        <a:bodyPr/>
        <a:lstStyle/>
        <a:p>
          <a:endParaRPr lang="en-GB"/>
        </a:p>
      </dgm:t>
    </dgm:pt>
    <dgm:pt modelId="{7388DE3F-33D3-4B18-B45E-820540BA7529}" type="pres">
      <dgm:prSet presAssocID="{F1B34A86-D393-4324-9E0F-738A173753EC}" presName="Name21" presStyleCnt="0"/>
      <dgm:spPr/>
    </dgm:pt>
    <dgm:pt modelId="{9649AC11-6FFD-443E-953F-44F6C4E5130D}" type="pres">
      <dgm:prSet presAssocID="{F1B34A86-D393-4324-9E0F-738A173753EC}" presName="level2Shape" presStyleLbl="node3" presStyleIdx="1" presStyleCnt="3"/>
      <dgm:spPr/>
      <dgm:t>
        <a:bodyPr/>
        <a:lstStyle/>
        <a:p>
          <a:endParaRPr lang="en-GB"/>
        </a:p>
      </dgm:t>
    </dgm:pt>
    <dgm:pt modelId="{C8164F13-82A9-49D8-AD64-4FD197378472}" type="pres">
      <dgm:prSet presAssocID="{F1B34A86-D393-4324-9E0F-738A173753EC}" presName="hierChild3" presStyleCnt="0"/>
      <dgm:spPr/>
    </dgm:pt>
    <dgm:pt modelId="{13FF0636-0DCE-4AD7-BE7C-4194E882BA6A}" type="pres">
      <dgm:prSet presAssocID="{3FC112A2-1635-4CBD-97FE-177F88CF0D93}" presName="Name19" presStyleLbl="parChTrans1D2" presStyleIdx="1" presStyleCnt="2"/>
      <dgm:spPr/>
      <dgm:t>
        <a:bodyPr/>
        <a:lstStyle/>
        <a:p>
          <a:endParaRPr lang="en-GB"/>
        </a:p>
      </dgm:t>
    </dgm:pt>
    <dgm:pt modelId="{E9793961-73ED-4E60-8796-F742BEE45068}" type="pres">
      <dgm:prSet presAssocID="{4DE015BB-C969-4876-8FCF-EE7B6A3561F5}" presName="Name21" presStyleCnt="0"/>
      <dgm:spPr/>
    </dgm:pt>
    <dgm:pt modelId="{FD554018-B8CC-4ED9-86B1-71F5E9831AE4}" type="pres">
      <dgm:prSet presAssocID="{4DE015BB-C969-4876-8FCF-EE7B6A3561F5}" presName="level2Shape" presStyleLbl="node2" presStyleIdx="1" presStyleCnt="2"/>
      <dgm:spPr/>
      <dgm:t>
        <a:bodyPr/>
        <a:lstStyle/>
        <a:p>
          <a:endParaRPr lang="en-GB"/>
        </a:p>
      </dgm:t>
    </dgm:pt>
    <dgm:pt modelId="{D9FE088F-FE5D-42C2-8A25-A569EFF5E287}" type="pres">
      <dgm:prSet presAssocID="{4DE015BB-C969-4876-8FCF-EE7B6A3561F5}" presName="hierChild3" presStyleCnt="0"/>
      <dgm:spPr/>
    </dgm:pt>
    <dgm:pt modelId="{4FAC43A3-BA02-4CBE-8C5B-2129A241914F}" type="pres">
      <dgm:prSet presAssocID="{B5532CD2-48FC-4512-8113-688D4B7F5EA3}" presName="Name19" presStyleLbl="parChTrans1D3" presStyleIdx="2" presStyleCnt="3"/>
      <dgm:spPr/>
      <dgm:t>
        <a:bodyPr/>
        <a:lstStyle/>
        <a:p>
          <a:endParaRPr lang="en-GB"/>
        </a:p>
      </dgm:t>
    </dgm:pt>
    <dgm:pt modelId="{C90003D5-DC06-4676-89FB-8212A42B3380}" type="pres">
      <dgm:prSet presAssocID="{B82DE642-9214-4D33-A499-12BD515AA648}" presName="Name21" presStyleCnt="0"/>
      <dgm:spPr/>
    </dgm:pt>
    <dgm:pt modelId="{B6F2203E-C4DA-4493-BF07-76499B496092}" type="pres">
      <dgm:prSet presAssocID="{B82DE642-9214-4D33-A499-12BD515AA648}" presName="level2Shape" presStyleLbl="node3" presStyleIdx="2" presStyleCnt="3"/>
      <dgm:spPr/>
      <dgm:t>
        <a:bodyPr/>
        <a:lstStyle/>
        <a:p>
          <a:endParaRPr lang="en-GB"/>
        </a:p>
      </dgm:t>
    </dgm:pt>
    <dgm:pt modelId="{EC0D7AE6-B787-4CD3-9054-D07E1F38505B}" type="pres">
      <dgm:prSet presAssocID="{B82DE642-9214-4D33-A499-12BD515AA648}" presName="hierChild3" presStyleCnt="0"/>
      <dgm:spPr/>
    </dgm:pt>
    <dgm:pt modelId="{1FD99F33-7C95-442A-9ED8-1E60E1D0029F}" type="pres">
      <dgm:prSet presAssocID="{A0C0FB7E-3D62-4F36-BF06-2708A7B08602}" presName="bgShapesFlow" presStyleCnt="0"/>
      <dgm:spPr/>
    </dgm:pt>
  </dgm:ptLst>
  <dgm:cxnLst>
    <dgm:cxn modelId="{B102E55C-52CD-492D-A47B-BFA53373424D}" type="presOf" srcId="{21E75FCA-4D15-483A-A74F-6B20EA2E0760}" destId="{5D67F4C5-0326-41F6-9C93-DF6A99868375}" srcOrd="0" destOrd="0" presId="urn:microsoft.com/office/officeart/2005/8/layout/hierarchy6"/>
    <dgm:cxn modelId="{3C666CBA-532A-4F43-AAF7-499FA708AF4D}" type="presOf" srcId="{7BAEE3BC-999B-4E96-B4FB-E2FAF8588754}" destId="{BB51EA3C-DBDF-40F0-842F-FEF1B0AEE573}" srcOrd="0" destOrd="0" presId="urn:microsoft.com/office/officeart/2005/8/layout/hierarchy6"/>
    <dgm:cxn modelId="{2B819989-9172-4BCF-9109-130F9D984D0A}" type="presOf" srcId="{0C4DA4DE-E739-4134-9AA1-A0AB2C41D755}" destId="{0CA63619-BF9A-42A5-A5A0-37C401218A90}" srcOrd="0" destOrd="0" presId="urn:microsoft.com/office/officeart/2005/8/layout/hierarchy6"/>
    <dgm:cxn modelId="{530B400B-0D93-403F-9262-6E622527D883}" type="presOf" srcId="{3FC112A2-1635-4CBD-97FE-177F88CF0D93}" destId="{13FF0636-0DCE-4AD7-BE7C-4194E882BA6A}" srcOrd="0" destOrd="0" presId="urn:microsoft.com/office/officeart/2005/8/layout/hierarchy6"/>
    <dgm:cxn modelId="{A4926B26-A4F7-4E50-BC50-D498927A7F27}" type="presOf" srcId="{43BF81B9-D4B1-4F30-9B5F-522F833F4679}" destId="{4024D559-89D0-499F-AA41-B5F1A3F092B0}" srcOrd="0" destOrd="0" presId="urn:microsoft.com/office/officeart/2005/8/layout/hierarchy6"/>
    <dgm:cxn modelId="{374CC601-E7A1-4C42-A059-B9E105E85F82}" srcId="{A0C0FB7E-3D62-4F36-BF06-2708A7B08602}" destId="{0C4DA4DE-E739-4134-9AA1-A0AB2C41D755}" srcOrd="0" destOrd="0" parTransId="{5C17359B-E363-4485-BC73-C7E9BD6B53EA}" sibTransId="{541AC828-3088-47D9-AA87-8CDD91AC221A}"/>
    <dgm:cxn modelId="{07E40F21-7EA7-4752-8E86-6866A93334AC}" type="presOf" srcId="{DD0C972C-41CE-4B08-BDCB-15056B706546}" destId="{BC3CDCA1-1B5B-4B76-A95B-E5CF629206E8}" srcOrd="0" destOrd="0" presId="urn:microsoft.com/office/officeart/2005/8/layout/hierarchy6"/>
    <dgm:cxn modelId="{6C0668D6-82E2-45AD-ADC5-C408A980E4CC}" type="presOf" srcId="{4DE015BB-C969-4876-8FCF-EE7B6A3561F5}" destId="{FD554018-B8CC-4ED9-86B1-71F5E9831AE4}" srcOrd="0" destOrd="0" presId="urn:microsoft.com/office/officeart/2005/8/layout/hierarchy6"/>
    <dgm:cxn modelId="{5A3B1B4A-1753-41FF-8520-45C7A3F240EC}" type="presOf" srcId="{B82DE642-9214-4D33-A499-12BD515AA648}" destId="{B6F2203E-C4DA-4493-BF07-76499B496092}" srcOrd="0" destOrd="0" presId="urn:microsoft.com/office/officeart/2005/8/layout/hierarchy6"/>
    <dgm:cxn modelId="{99DDC240-1A3F-4595-9838-9081F8B810FE}" srcId="{0C4DA4DE-E739-4134-9AA1-A0AB2C41D755}" destId="{DD0C972C-41CE-4B08-BDCB-15056B706546}" srcOrd="0" destOrd="0" parTransId="{43BF81B9-D4B1-4F30-9B5F-522F833F4679}" sibTransId="{1EA310F0-3D50-4A00-A29A-A5C337D15663}"/>
    <dgm:cxn modelId="{DD01D0AC-B2D2-4B89-80E9-7F051D59C4C0}" type="presOf" srcId="{F1B34A86-D393-4324-9E0F-738A173753EC}" destId="{9649AC11-6FFD-443E-953F-44F6C4E5130D}" srcOrd="0" destOrd="0" presId="urn:microsoft.com/office/officeart/2005/8/layout/hierarchy6"/>
    <dgm:cxn modelId="{07BE5666-9DE8-47B8-9FBC-9F7044809922}" type="presOf" srcId="{A0C0FB7E-3D62-4F36-BF06-2708A7B08602}" destId="{EB286538-8708-4FC4-8307-BF9E7E00760D}" srcOrd="0" destOrd="0" presId="urn:microsoft.com/office/officeart/2005/8/layout/hierarchy6"/>
    <dgm:cxn modelId="{75DF653B-D21C-420E-9BE0-862103C25C2A}" srcId="{DD0C972C-41CE-4B08-BDCB-15056B706546}" destId="{F1B34A86-D393-4324-9E0F-738A173753EC}" srcOrd="1" destOrd="0" parTransId="{7BAEE3BC-999B-4E96-B4FB-E2FAF8588754}" sibTransId="{30EB6067-B408-4DE0-88E6-94C06BE3C0E2}"/>
    <dgm:cxn modelId="{C8D59EBE-C810-4549-A6DE-EA2C9F39946D}" srcId="{4DE015BB-C969-4876-8FCF-EE7B6A3561F5}" destId="{B82DE642-9214-4D33-A499-12BD515AA648}" srcOrd="0" destOrd="0" parTransId="{B5532CD2-48FC-4512-8113-688D4B7F5EA3}" sibTransId="{E13EABA4-CC4B-4B4F-A4E2-D3A98352E04E}"/>
    <dgm:cxn modelId="{793CB367-B085-4836-8C14-485DB3B1B8F5}" srcId="{DD0C972C-41CE-4B08-BDCB-15056B706546}" destId="{D8DE99E2-FBF9-4DD7-97E8-FC53D6239FDA}" srcOrd="0" destOrd="0" parTransId="{21E75FCA-4D15-483A-A74F-6B20EA2E0760}" sibTransId="{510F9343-48EE-4F8F-A0A2-2873E9E1504A}"/>
    <dgm:cxn modelId="{F86FA7BA-7B3C-4D87-9A9D-67B6752E02CD}" srcId="{0C4DA4DE-E739-4134-9AA1-A0AB2C41D755}" destId="{4DE015BB-C969-4876-8FCF-EE7B6A3561F5}" srcOrd="1" destOrd="0" parTransId="{3FC112A2-1635-4CBD-97FE-177F88CF0D93}" sibTransId="{5578BAE1-9BAF-4392-A700-D3F458A82133}"/>
    <dgm:cxn modelId="{82395910-007F-4CAF-B2D2-6683D3828AD5}" type="presOf" srcId="{D8DE99E2-FBF9-4DD7-97E8-FC53D6239FDA}" destId="{596BDBD2-7783-43B4-B90F-A449A5B735F9}" srcOrd="0" destOrd="0" presId="urn:microsoft.com/office/officeart/2005/8/layout/hierarchy6"/>
    <dgm:cxn modelId="{B4DC200A-1104-4E4D-B720-642427B7AEE8}" type="presOf" srcId="{B5532CD2-48FC-4512-8113-688D4B7F5EA3}" destId="{4FAC43A3-BA02-4CBE-8C5B-2129A241914F}" srcOrd="0" destOrd="0" presId="urn:microsoft.com/office/officeart/2005/8/layout/hierarchy6"/>
    <dgm:cxn modelId="{D5A73345-C575-4E04-8A6C-ACB34EFAC3E1}" type="presParOf" srcId="{EB286538-8708-4FC4-8307-BF9E7E00760D}" destId="{681E33C0-5F20-4E90-8863-00520879A783}" srcOrd="0" destOrd="0" presId="urn:microsoft.com/office/officeart/2005/8/layout/hierarchy6"/>
    <dgm:cxn modelId="{BC6A4D87-1B1C-4510-9A9C-5D872E16A67C}" type="presParOf" srcId="{681E33C0-5F20-4E90-8863-00520879A783}" destId="{2C89E357-CAFA-4E9E-A2D8-B3BE3002D374}" srcOrd="0" destOrd="0" presId="urn:microsoft.com/office/officeart/2005/8/layout/hierarchy6"/>
    <dgm:cxn modelId="{E24A3B6E-5351-40DF-A8F2-AB185E0F716D}" type="presParOf" srcId="{2C89E357-CAFA-4E9E-A2D8-B3BE3002D374}" destId="{69D2516D-4CAE-4C41-977D-C86E9A8D833A}" srcOrd="0" destOrd="0" presId="urn:microsoft.com/office/officeart/2005/8/layout/hierarchy6"/>
    <dgm:cxn modelId="{76711F04-B3B8-4F79-9D44-1926B36198A3}" type="presParOf" srcId="{69D2516D-4CAE-4C41-977D-C86E9A8D833A}" destId="{0CA63619-BF9A-42A5-A5A0-37C401218A90}" srcOrd="0" destOrd="0" presId="urn:microsoft.com/office/officeart/2005/8/layout/hierarchy6"/>
    <dgm:cxn modelId="{3EC25523-85BB-406A-8831-DE9FBAF2CBAE}" type="presParOf" srcId="{69D2516D-4CAE-4C41-977D-C86E9A8D833A}" destId="{4FE644C7-5051-4261-80AB-411D5AC31EE5}" srcOrd="1" destOrd="0" presId="urn:microsoft.com/office/officeart/2005/8/layout/hierarchy6"/>
    <dgm:cxn modelId="{0AD69816-468D-449B-89BD-EC6FA13BEF1E}" type="presParOf" srcId="{4FE644C7-5051-4261-80AB-411D5AC31EE5}" destId="{4024D559-89D0-499F-AA41-B5F1A3F092B0}" srcOrd="0" destOrd="0" presId="urn:microsoft.com/office/officeart/2005/8/layout/hierarchy6"/>
    <dgm:cxn modelId="{40B50EA2-0D5F-43AB-9E10-6502B6B53429}" type="presParOf" srcId="{4FE644C7-5051-4261-80AB-411D5AC31EE5}" destId="{59B1CCD5-45B8-4C9F-A11B-1F2763A795C1}" srcOrd="1" destOrd="0" presId="urn:microsoft.com/office/officeart/2005/8/layout/hierarchy6"/>
    <dgm:cxn modelId="{C43A2BFC-2AFA-4E2E-B02F-2FD7F69EA86E}" type="presParOf" srcId="{59B1CCD5-45B8-4C9F-A11B-1F2763A795C1}" destId="{BC3CDCA1-1B5B-4B76-A95B-E5CF629206E8}" srcOrd="0" destOrd="0" presId="urn:microsoft.com/office/officeart/2005/8/layout/hierarchy6"/>
    <dgm:cxn modelId="{556BC893-5883-42DD-8BBF-F1D319785CA4}" type="presParOf" srcId="{59B1CCD5-45B8-4C9F-A11B-1F2763A795C1}" destId="{836DCFFC-A5E5-4A51-B585-4AA81D173A05}" srcOrd="1" destOrd="0" presId="urn:microsoft.com/office/officeart/2005/8/layout/hierarchy6"/>
    <dgm:cxn modelId="{6099C278-D503-446B-A2F8-6FE867786DFC}" type="presParOf" srcId="{836DCFFC-A5E5-4A51-B585-4AA81D173A05}" destId="{5D67F4C5-0326-41F6-9C93-DF6A99868375}" srcOrd="0" destOrd="0" presId="urn:microsoft.com/office/officeart/2005/8/layout/hierarchy6"/>
    <dgm:cxn modelId="{115D0478-B3A6-423F-B572-EEC3FFE6106D}" type="presParOf" srcId="{836DCFFC-A5E5-4A51-B585-4AA81D173A05}" destId="{95A22F36-1E6C-4537-B036-7E5C254713F1}" srcOrd="1" destOrd="0" presId="urn:microsoft.com/office/officeart/2005/8/layout/hierarchy6"/>
    <dgm:cxn modelId="{579B5BA9-9EB1-4709-8383-F916BBDDC1CD}" type="presParOf" srcId="{95A22F36-1E6C-4537-B036-7E5C254713F1}" destId="{596BDBD2-7783-43B4-B90F-A449A5B735F9}" srcOrd="0" destOrd="0" presId="urn:microsoft.com/office/officeart/2005/8/layout/hierarchy6"/>
    <dgm:cxn modelId="{FCACCF13-5F15-4C01-9473-79CF476815ED}" type="presParOf" srcId="{95A22F36-1E6C-4537-B036-7E5C254713F1}" destId="{096FDD40-29F8-42C7-A0E1-EDFCB26AE888}" srcOrd="1" destOrd="0" presId="urn:microsoft.com/office/officeart/2005/8/layout/hierarchy6"/>
    <dgm:cxn modelId="{8E8F87A9-F24F-45EC-AA67-3534C87AF3C5}" type="presParOf" srcId="{836DCFFC-A5E5-4A51-B585-4AA81D173A05}" destId="{BB51EA3C-DBDF-40F0-842F-FEF1B0AEE573}" srcOrd="2" destOrd="0" presId="urn:microsoft.com/office/officeart/2005/8/layout/hierarchy6"/>
    <dgm:cxn modelId="{BD1FB531-CCF0-4E09-BB84-3CB1D1430096}" type="presParOf" srcId="{836DCFFC-A5E5-4A51-B585-4AA81D173A05}" destId="{7388DE3F-33D3-4B18-B45E-820540BA7529}" srcOrd="3" destOrd="0" presId="urn:microsoft.com/office/officeart/2005/8/layout/hierarchy6"/>
    <dgm:cxn modelId="{95F02A4F-9C5B-481A-B2C1-6956CA91732B}" type="presParOf" srcId="{7388DE3F-33D3-4B18-B45E-820540BA7529}" destId="{9649AC11-6FFD-443E-953F-44F6C4E5130D}" srcOrd="0" destOrd="0" presId="urn:microsoft.com/office/officeart/2005/8/layout/hierarchy6"/>
    <dgm:cxn modelId="{23E1680E-F41F-4B54-A595-0350113482B6}" type="presParOf" srcId="{7388DE3F-33D3-4B18-B45E-820540BA7529}" destId="{C8164F13-82A9-49D8-AD64-4FD197378472}" srcOrd="1" destOrd="0" presId="urn:microsoft.com/office/officeart/2005/8/layout/hierarchy6"/>
    <dgm:cxn modelId="{67C624F5-48CC-40DC-A6CB-60B059463B41}" type="presParOf" srcId="{4FE644C7-5051-4261-80AB-411D5AC31EE5}" destId="{13FF0636-0DCE-4AD7-BE7C-4194E882BA6A}" srcOrd="2" destOrd="0" presId="urn:microsoft.com/office/officeart/2005/8/layout/hierarchy6"/>
    <dgm:cxn modelId="{845A890D-E727-467F-9AE1-67AB0C572DAA}" type="presParOf" srcId="{4FE644C7-5051-4261-80AB-411D5AC31EE5}" destId="{E9793961-73ED-4E60-8796-F742BEE45068}" srcOrd="3" destOrd="0" presId="urn:microsoft.com/office/officeart/2005/8/layout/hierarchy6"/>
    <dgm:cxn modelId="{67B8C4D7-08C3-4B36-A34C-F80511337256}" type="presParOf" srcId="{E9793961-73ED-4E60-8796-F742BEE45068}" destId="{FD554018-B8CC-4ED9-86B1-71F5E9831AE4}" srcOrd="0" destOrd="0" presId="urn:microsoft.com/office/officeart/2005/8/layout/hierarchy6"/>
    <dgm:cxn modelId="{FFEC78B1-4DCD-4A1D-BF66-460EFB457BCB}" type="presParOf" srcId="{E9793961-73ED-4E60-8796-F742BEE45068}" destId="{D9FE088F-FE5D-42C2-8A25-A569EFF5E287}" srcOrd="1" destOrd="0" presId="urn:microsoft.com/office/officeart/2005/8/layout/hierarchy6"/>
    <dgm:cxn modelId="{EEF5D497-5EE4-4413-BDF0-FEC577B52DDC}" type="presParOf" srcId="{D9FE088F-FE5D-42C2-8A25-A569EFF5E287}" destId="{4FAC43A3-BA02-4CBE-8C5B-2129A241914F}" srcOrd="0" destOrd="0" presId="urn:microsoft.com/office/officeart/2005/8/layout/hierarchy6"/>
    <dgm:cxn modelId="{6F643FA2-F2C4-40CE-9CBD-DB26CC914759}" type="presParOf" srcId="{D9FE088F-FE5D-42C2-8A25-A569EFF5E287}" destId="{C90003D5-DC06-4676-89FB-8212A42B3380}" srcOrd="1" destOrd="0" presId="urn:microsoft.com/office/officeart/2005/8/layout/hierarchy6"/>
    <dgm:cxn modelId="{A196654C-4777-48BD-9F85-70D9042C6719}" type="presParOf" srcId="{C90003D5-DC06-4676-89FB-8212A42B3380}" destId="{B6F2203E-C4DA-4493-BF07-76499B496092}" srcOrd="0" destOrd="0" presId="urn:microsoft.com/office/officeart/2005/8/layout/hierarchy6"/>
    <dgm:cxn modelId="{880A0089-2096-42AC-91CC-C0840CD81678}" type="presParOf" srcId="{C90003D5-DC06-4676-89FB-8212A42B3380}" destId="{EC0D7AE6-B787-4CD3-9054-D07E1F38505B}" srcOrd="1" destOrd="0" presId="urn:microsoft.com/office/officeart/2005/8/layout/hierarchy6"/>
    <dgm:cxn modelId="{FEC6AF86-B12D-489B-9B5B-321118895280}" type="presParOf" srcId="{EB286538-8708-4FC4-8307-BF9E7E00760D}" destId="{1FD99F33-7C95-442A-9ED8-1E60E1D0029F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93EC0CC-5DF4-4B96-865F-48A59FE1B92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29430881-6637-408C-962E-D62C75115CAB}">
      <dgm:prSet phldrT="[Tekst]"/>
      <dgm:spPr/>
      <dgm:t>
        <a:bodyPr/>
        <a:lstStyle/>
        <a:p>
          <a:r>
            <a:rPr lang="en-US" noProof="0" smtClean="0">
              <a:solidFill>
                <a:schemeClr val="tx1"/>
              </a:solidFill>
            </a:rPr>
            <a:t>22 supported projects, including:</a:t>
          </a:r>
          <a:endParaRPr lang="en-US" noProof="0">
            <a:solidFill>
              <a:schemeClr val="tx1"/>
            </a:solidFill>
          </a:endParaRPr>
        </a:p>
      </dgm:t>
    </dgm:pt>
    <dgm:pt modelId="{EA51CD32-1D98-4130-984C-AA9F7CC2038E}" type="parTrans" cxnId="{8793A2E0-D914-4460-8917-74F8ED203045}">
      <dgm:prSet/>
      <dgm:spPr/>
      <dgm:t>
        <a:bodyPr/>
        <a:lstStyle/>
        <a:p>
          <a:endParaRPr lang="pl-PL"/>
        </a:p>
      </dgm:t>
    </dgm:pt>
    <dgm:pt modelId="{1B73504C-2971-4902-9019-1F154B3BF685}" type="sibTrans" cxnId="{8793A2E0-D914-4460-8917-74F8ED203045}">
      <dgm:prSet/>
      <dgm:spPr/>
      <dgm:t>
        <a:bodyPr/>
        <a:lstStyle/>
        <a:p>
          <a:endParaRPr lang="pl-PL"/>
        </a:p>
      </dgm:t>
    </dgm:pt>
    <dgm:pt modelId="{69AE18FA-A4F1-4EAE-88DB-2A38CB95F87D}">
      <dgm:prSet phldrT="[Tekst]"/>
      <dgm:spPr/>
      <dgm:t>
        <a:bodyPr/>
        <a:lstStyle/>
        <a:p>
          <a:r>
            <a:rPr lang="en-US" noProof="0" smtClean="0">
              <a:solidFill>
                <a:schemeClr val="tx1"/>
              </a:solidFill>
            </a:rPr>
            <a:t>Industry and Technology Park,</a:t>
          </a:r>
          <a:endParaRPr lang="en-US" noProof="0">
            <a:solidFill>
              <a:schemeClr val="tx1"/>
            </a:solidFill>
          </a:endParaRPr>
        </a:p>
      </dgm:t>
    </dgm:pt>
    <dgm:pt modelId="{218A7F44-C07F-431C-8B1B-D0D164682AE4}" type="parTrans" cxnId="{67ED9134-D0F6-414F-9062-C1D1D9A625FA}">
      <dgm:prSet/>
      <dgm:spPr/>
      <dgm:t>
        <a:bodyPr/>
        <a:lstStyle/>
        <a:p>
          <a:endParaRPr lang="pl-PL"/>
        </a:p>
      </dgm:t>
    </dgm:pt>
    <dgm:pt modelId="{96CF5197-4655-4261-B35E-229FD03E513C}" type="sibTrans" cxnId="{67ED9134-D0F6-414F-9062-C1D1D9A625FA}">
      <dgm:prSet/>
      <dgm:spPr/>
      <dgm:t>
        <a:bodyPr/>
        <a:lstStyle/>
        <a:p>
          <a:endParaRPr lang="pl-PL"/>
        </a:p>
      </dgm:t>
    </dgm:pt>
    <dgm:pt modelId="{2F5810F5-E9CF-4CA6-9C99-A60F26ABF185}">
      <dgm:prSet phldrT="[Tekst]"/>
      <dgm:spPr/>
      <dgm:t>
        <a:bodyPr/>
        <a:lstStyle/>
        <a:p>
          <a:r>
            <a:rPr lang="en-US" noProof="0" dirty="0" smtClean="0">
              <a:solidFill>
                <a:schemeClr val="tx1"/>
              </a:solidFill>
            </a:rPr>
            <a:t>Value of projects supported – EUR </a:t>
          </a:r>
          <a:r>
            <a:rPr lang="pl-PL" noProof="0" dirty="0" smtClean="0">
              <a:solidFill>
                <a:schemeClr val="tx1"/>
              </a:solidFill>
            </a:rPr>
            <a:t>110,2</a:t>
          </a:r>
          <a:r>
            <a:rPr lang="en-US" noProof="0" dirty="0" smtClean="0">
              <a:solidFill>
                <a:schemeClr val="tx1"/>
              </a:solidFill>
            </a:rPr>
            <a:t>M </a:t>
          </a:r>
          <a:endParaRPr lang="en-US" noProof="0" dirty="0" smtClean="0">
            <a:solidFill>
              <a:schemeClr val="tx1"/>
            </a:solidFill>
          </a:endParaRPr>
        </a:p>
      </dgm:t>
    </dgm:pt>
    <dgm:pt modelId="{6C6A5A90-616B-47E6-BCDB-AE3EED0E8FED}" type="parTrans" cxnId="{60B470BB-E423-48E7-89D1-92B280BEA270}">
      <dgm:prSet/>
      <dgm:spPr/>
      <dgm:t>
        <a:bodyPr/>
        <a:lstStyle/>
        <a:p>
          <a:endParaRPr lang="pl-PL"/>
        </a:p>
      </dgm:t>
    </dgm:pt>
    <dgm:pt modelId="{61913F75-D869-417B-BC26-4FA0C6C3C05E}" type="sibTrans" cxnId="{60B470BB-E423-48E7-89D1-92B280BEA270}">
      <dgm:prSet/>
      <dgm:spPr/>
      <dgm:t>
        <a:bodyPr/>
        <a:lstStyle/>
        <a:p>
          <a:endParaRPr lang="pl-PL"/>
        </a:p>
      </dgm:t>
    </dgm:pt>
    <dgm:pt modelId="{7B1D106B-6EE9-4BC2-B1FC-A0972435220E}">
      <dgm:prSet phldrT="[Tekst]"/>
      <dgm:spPr/>
      <dgm:t>
        <a:bodyPr/>
        <a:lstStyle/>
        <a:p>
          <a:r>
            <a:rPr lang="en-US" noProof="0" smtClean="0">
              <a:solidFill>
                <a:schemeClr val="tx1"/>
              </a:solidFill>
            </a:rPr>
            <a:t>Product - Loan</a:t>
          </a:r>
          <a:endParaRPr lang="en-US" noProof="0">
            <a:solidFill>
              <a:schemeClr val="tx1"/>
            </a:solidFill>
          </a:endParaRPr>
        </a:p>
      </dgm:t>
    </dgm:pt>
    <dgm:pt modelId="{38346F0C-1F51-451D-8F5D-3C2D3E8F6CB7}" type="parTrans" cxnId="{AA6E94F9-77E8-4073-847E-D2088420103C}">
      <dgm:prSet/>
      <dgm:spPr/>
      <dgm:t>
        <a:bodyPr/>
        <a:lstStyle/>
        <a:p>
          <a:endParaRPr lang="pl-PL"/>
        </a:p>
      </dgm:t>
    </dgm:pt>
    <dgm:pt modelId="{57BD55E0-21B9-4EC9-8FE5-AB60C41D31CA}" type="sibTrans" cxnId="{AA6E94F9-77E8-4073-847E-D2088420103C}">
      <dgm:prSet/>
      <dgm:spPr/>
      <dgm:t>
        <a:bodyPr/>
        <a:lstStyle/>
        <a:p>
          <a:endParaRPr lang="pl-PL"/>
        </a:p>
      </dgm:t>
    </dgm:pt>
    <dgm:pt modelId="{033AC23A-68AF-4122-83EF-B39F678D1964}">
      <dgm:prSet phldrT="[Tekst]"/>
      <dgm:spPr/>
      <dgm:t>
        <a:bodyPr/>
        <a:lstStyle/>
        <a:p>
          <a:r>
            <a:rPr lang="en-US" sz="1400" noProof="0" dirty="0" smtClean="0"/>
            <a:t>open and continuous call for projects,</a:t>
          </a:r>
          <a:endParaRPr lang="en-US" sz="1400" noProof="0" dirty="0">
            <a:solidFill>
              <a:schemeClr val="tx1"/>
            </a:solidFill>
          </a:endParaRPr>
        </a:p>
      </dgm:t>
    </dgm:pt>
    <dgm:pt modelId="{F4EB210E-4B08-447A-B187-A5CA17C5F743}" type="parTrans" cxnId="{52909DF9-4A76-46BF-83F9-90C51AFF33D0}">
      <dgm:prSet/>
      <dgm:spPr/>
      <dgm:t>
        <a:bodyPr/>
        <a:lstStyle/>
        <a:p>
          <a:endParaRPr lang="pl-PL"/>
        </a:p>
      </dgm:t>
    </dgm:pt>
    <dgm:pt modelId="{A2188767-045D-44A1-85E9-F084F8001010}" type="sibTrans" cxnId="{52909DF9-4A76-46BF-83F9-90C51AFF33D0}">
      <dgm:prSet/>
      <dgm:spPr/>
      <dgm:t>
        <a:bodyPr/>
        <a:lstStyle/>
        <a:p>
          <a:endParaRPr lang="pl-PL"/>
        </a:p>
      </dgm:t>
    </dgm:pt>
    <dgm:pt modelId="{006D3531-6BC5-4071-8BF7-F8F40CDAC58B}">
      <dgm:prSet phldrT="[Tekst]"/>
      <dgm:spPr/>
      <dgm:t>
        <a:bodyPr/>
        <a:lstStyle/>
        <a:p>
          <a:r>
            <a:rPr lang="en-US" noProof="0" smtClean="0">
              <a:solidFill>
                <a:schemeClr val="tx1"/>
              </a:solidFill>
            </a:rPr>
            <a:t>Education and cultural centre,</a:t>
          </a:r>
          <a:endParaRPr lang="en-US" noProof="0">
            <a:solidFill>
              <a:schemeClr val="tx1"/>
            </a:solidFill>
          </a:endParaRPr>
        </a:p>
      </dgm:t>
    </dgm:pt>
    <dgm:pt modelId="{65D1AE14-126C-4450-B06A-64939DDFDA7C}" type="parTrans" cxnId="{CED9F397-4960-4440-829E-971CDD3B2138}">
      <dgm:prSet/>
      <dgm:spPr/>
      <dgm:t>
        <a:bodyPr/>
        <a:lstStyle/>
        <a:p>
          <a:endParaRPr lang="pl-PL"/>
        </a:p>
      </dgm:t>
    </dgm:pt>
    <dgm:pt modelId="{4183E4FF-F1FA-4419-A815-9DB0ABE06B12}" type="sibTrans" cxnId="{CED9F397-4960-4440-829E-971CDD3B2138}">
      <dgm:prSet/>
      <dgm:spPr/>
      <dgm:t>
        <a:bodyPr/>
        <a:lstStyle/>
        <a:p>
          <a:endParaRPr lang="pl-PL"/>
        </a:p>
      </dgm:t>
    </dgm:pt>
    <dgm:pt modelId="{1C7686B7-34FF-4E60-95D3-EC8448F7AB59}">
      <dgm:prSet phldrT="[Tekst]"/>
      <dgm:spPr/>
      <dgm:t>
        <a:bodyPr/>
        <a:lstStyle/>
        <a:p>
          <a:r>
            <a:rPr lang="en-US" noProof="0" smtClean="0">
              <a:solidFill>
                <a:schemeClr val="tx1"/>
              </a:solidFill>
            </a:rPr>
            <a:t>Revitalisation of a market place,</a:t>
          </a:r>
          <a:endParaRPr lang="en-US" noProof="0">
            <a:solidFill>
              <a:schemeClr val="tx1"/>
            </a:solidFill>
          </a:endParaRPr>
        </a:p>
      </dgm:t>
    </dgm:pt>
    <dgm:pt modelId="{83DC42FD-4060-4833-8673-FEC89C4C0C10}" type="parTrans" cxnId="{4844CDD8-535C-4CCA-AF64-55136519054A}">
      <dgm:prSet/>
      <dgm:spPr/>
      <dgm:t>
        <a:bodyPr/>
        <a:lstStyle/>
        <a:p>
          <a:endParaRPr lang="pl-PL"/>
        </a:p>
      </dgm:t>
    </dgm:pt>
    <dgm:pt modelId="{E9520D74-6982-4129-B5F9-2025FED893A4}" type="sibTrans" cxnId="{4844CDD8-535C-4CCA-AF64-55136519054A}">
      <dgm:prSet/>
      <dgm:spPr/>
      <dgm:t>
        <a:bodyPr/>
        <a:lstStyle/>
        <a:p>
          <a:endParaRPr lang="pl-PL"/>
        </a:p>
      </dgm:t>
    </dgm:pt>
    <dgm:pt modelId="{45C37E8C-E2B8-47CA-88C9-766E08063259}">
      <dgm:prSet phldrT="[Tekst]"/>
      <dgm:spPr/>
      <dgm:t>
        <a:bodyPr/>
        <a:lstStyle/>
        <a:p>
          <a:r>
            <a:rPr lang="en-US" noProof="0" smtClean="0">
              <a:solidFill>
                <a:schemeClr val="tx1"/>
              </a:solidFill>
            </a:rPr>
            <a:t>Revitalisation of city centre,</a:t>
          </a:r>
          <a:endParaRPr lang="en-US" noProof="0">
            <a:solidFill>
              <a:schemeClr val="tx1"/>
            </a:solidFill>
          </a:endParaRPr>
        </a:p>
      </dgm:t>
    </dgm:pt>
    <dgm:pt modelId="{8F208C8A-2EC8-4DFC-9F4A-56E2732FB5D5}" type="parTrans" cxnId="{86BA562D-03EC-4D71-8932-BFE9396E3D06}">
      <dgm:prSet/>
      <dgm:spPr/>
      <dgm:t>
        <a:bodyPr/>
        <a:lstStyle/>
        <a:p>
          <a:endParaRPr lang="pl-PL"/>
        </a:p>
      </dgm:t>
    </dgm:pt>
    <dgm:pt modelId="{5CBD115A-6E23-4903-81FA-86C2DDC56729}" type="sibTrans" cxnId="{86BA562D-03EC-4D71-8932-BFE9396E3D06}">
      <dgm:prSet/>
      <dgm:spPr/>
      <dgm:t>
        <a:bodyPr/>
        <a:lstStyle/>
        <a:p>
          <a:endParaRPr lang="pl-PL"/>
        </a:p>
      </dgm:t>
    </dgm:pt>
    <dgm:pt modelId="{740D919D-5435-4853-AF9B-6FCBAE3573C4}">
      <dgm:prSet phldrT="[Tekst]"/>
      <dgm:spPr/>
      <dgm:t>
        <a:bodyPr/>
        <a:lstStyle/>
        <a:p>
          <a:r>
            <a:rPr lang="en-US" noProof="0" smtClean="0">
              <a:solidFill>
                <a:schemeClr val="tx1"/>
              </a:solidFill>
            </a:rPr>
            <a:t>School and sports field,</a:t>
          </a:r>
          <a:endParaRPr lang="en-US" noProof="0">
            <a:solidFill>
              <a:schemeClr val="tx1"/>
            </a:solidFill>
          </a:endParaRPr>
        </a:p>
      </dgm:t>
    </dgm:pt>
    <dgm:pt modelId="{518D94DB-0B79-4A03-B2E1-F29FED995A1E}" type="parTrans" cxnId="{C238B94F-CA08-452F-8482-C961004490D3}">
      <dgm:prSet/>
      <dgm:spPr/>
      <dgm:t>
        <a:bodyPr/>
        <a:lstStyle/>
        <a:p>
          <a:endParaRPr lang="pl-PL"/>
        </a:p>
      </dgm:t>
    </dgm:pt>
    <dgm:pt modelId="{EC43C790-9C78-4BE9-8912-DE0E31C03678}" type="sibTrans" cxnId="{C238B94F-CA08-452F-8482-C961004490D3}">
      <dgm:prSet/>
      <dgm:spPr/>
      <dgm:t>
        <a:bodyPr/>
        <a:lstStyle/>
        <a:p>
          <a:endParaRPr lang="pl-PL"/>
        </a:p>
      </dgm:t>
    </dgm:pt>
    <dgm:pt modelId="{126AFB80-ABBF-4812-9EB2-201D97DE6D0C}">
      <dgm:prSet phldrT="[Tekst]"/>
      <dgm:spPr/>
      <dgm:t>
        <a:bodyPr/>
        <a:lstStyle/>
        <a:p>
          <a:r>
            <a:rPr lang="en-US" noProof="0" dirty="0" smtClean="0">
              <a:solidFill>
                <a:schemeClr val="tx1"/>
              </a:solidFill>
            </a:rPr>
            <a:t>Value of loans granted – EUR </a:t>
          </a:r>
          <a:r>
            <a:rPr lang="pl-PL" noProof="0" dirty="0" smtClean="0">
              <a:solidFill>
                <a:schemeClr val="tx1"/>
              </a:solidFill>
            </a:rPr>
            <a:t>60,8</a:t>
          </a:r>
          <a:r>
            <a:rPr lang="en-US" noProof="0" dirty="0" smtClean="0">
              <a:solidFill>
                <a:schemeClr val="tx1"/>
              </a:solidFill>
            </a:rPr>
            <a:t>M</a:t>
          </a:r>
          <a:endParaRPr lang="en-US" noProof="0" dirty="0">
            <a:solidFill>
              <a:schemeClr val="tx1"/>
            </a:solidFill>
          </a:endParaRPr>
        </a:p>
      </dgm:t>
    </dgm:pt>
    <dgm:pt modelId="{08069372-E8C6-4C4A-ACE4-2B2D78DF64C1}" type="parTrans" cxnId="{442BCF92-3481-43AF-98D7-D5934E1E8947}">
      <dgm:prSet/>
      <dgm:spPr/>
      <dgm:t>
        <a:bodyPr/>
        <a:lstStyle/>
        <a:p>
          <a:endParaRPr lang="pl-PL"/>
        </a:p>
      </dgm:t>
    </dgm:pt>
    <dgm:pt modelId="{956CF9F2-9999-4184-BDEE-7138FCB8B031}" type="sibTrans" cxnId="{442BCF92-3481-43AF-98D7-D5934E1E8947}">
      <dgm:prSet/>
      <dgm:spPr/>
      <dgm:t>
        <a:bodyPr/>
        <a:lstStyle/>
        <a:p>
          <a:endParaRPr lang="pl-PL"/>
        </a:p>
      </dgm:t>
    </dgm:pt>
    <dgm:pt modelId="{03B333F5-52EA-41F2-B1C4-D861DD0AE2CE}">
      <dgm:prSet phldrT="[Tekst]"/>
      <dgm:spPr/>
      <dgm:t>
        <a:bodyPr/>
        <a:lstStyle/>
        <a:p>
          <a:r>
            <a:rPr lang="en-US" sz="1400" noProof="0" smtClean="0"/>
            <a:t>no maximum and minimum value of loan,</a:t>
          </a:r>
          <a:endParaRPr lang="en-US" sz="1400" noProof="0">
            <a:solidFill>
              <a:schemeClr val="tx1"/>
            </a:solidFill>
          </a:endParaRPr>
        </a:p>
      </dgm:t>
    </dgm:pt>
    <dgm:pt modelId="{E6FFE845-1566-4FAC-ADE8-EE75CC802642}" type="parTrans" cxnId="{3219BC85-983A-49D2-9DAB-89CDCE12EAD3}">
      <dgm:prSet/>
      <dgm:spPr/>
      <dgm:t>
        <a:bodyPr/>
        <a:lstStyle/>
        <a:p>
          <a:endParaRPr lang="en-GB"/>
        </a:p>
      </dgm:t>
    </dgm:pt>
    <dgm:pt modelId="{B24BFDAB-4A2C-42FC-92B7-CEE28C33176F}" type="sibTrans" cxnId="{3219BC85-983A-49D2-9DAB-89CDCE12EAD3}">
      <dgm:prSet/>
      <dgm:spPr/>
      <dgm:t>
        <a:bodyPr/>
        <a:lstStyle/>
        <a:p>
          <a:endParaRPr lang="en-GB"/>
        </a:p>
      </dgm:t>
    </dgm:pt>
    <dgm:pt modelId="{A160EFFD-FF77-47D1-B7BE-1757FBBE76CC}">
      <dgm:prSet phldrT="[Tekst]"/>
      <dgm:spPr/>
      <dgm:t>
        <a:bodyPr/>
        <a:lstStyle/>
        <a:p>
          <a:r>
            <a:rPr lang="en-US" sz="1400" noProof="0" smtClean="0"/>
            <a:t>preferential interest rate (depends on social elements of the project, currently min. 0,5%),</a:t>
          </a:r>
          <a:endParaRPr lang="en-US" sz="1400" noProof="0">
            <a:solidFill>
              <a:schemeClr val="tx1"/>
            </a:solidFill>
          </a:endParaRPr>
        </a:p>
      </dgm:t>
    </dgm:pt>
    <dgm:pt modelId="{69E8CCE0-CF97-4904-BAB3-176731F2883E}" type="parTrans" cxnId="{F67143FA-C448-42B8-9838-910F54B8ED6E}">
      <dgm:prSet/>
      <dgm:spPr/>
      <dgm:t>
        <a:bodyPr/>
        <a:lstStyle/>
        <a:p>
          <a:endParaRPr lang="en-GB"/>
        </a:p>
      </dgm:t>
    </dgm:pt>
    <dgm:pt modelId="{2A1C2206-F999-44C5-A958-9A9CAD22BE78}" type="sibTrans" cxnId="{F67143FA-C448-42B8-9838-910F54B8ED6E}">
      <dgm:prSet/>
      <dgm:spPr/>
      <dgm:t>
        <a:bodyPr/>
        <a:lstStyle/>
        <a:p>
          <a:endParaRPr lang="en-GB"/>
        </a:p>
      </dgm:t>
    </dgm:pt>
    <dgm:pt modelId="{D9293DE6-CF23-4F13-899A-ECB3824146D9}">
      <dgm:prSet phldrT="[Tekst]"/>
      <dgm:spPr/>
      <dgm:t>
        <a:bodyPr/>
        <a:lstStyle/>
        <a:p>
          <a:r>
            <a:rPr lang="en-US" sz="1400" noProof="0" smtClean="0"/>
            <a:t>no fees or commissions.</a:t>
          </a:r>
          <a:endParaRPr lang="en-US" sz="1400" noProof="0">
            <a:solidFill>
              <a:schemeClr val="tx1"/>
            </a:solidFill>
          </a:endParaRPr>
        </a:p>
      </dgm:t>
    </dgm:pt>
    <dgm:pt modelId="{C3B558BF-DDBF-43CE-B958-BF22519C3692}" type="parTrans" cxnId="{880F0A5C-CDAB-48A4-8254-220513A3C52A}">
      <dgm:prSet/>
      <dgm:spPr/>
      <dgm:t>
        <a:bodyPr/>
        <a:lstStyle/>
        <a:p>
          <a:endParaRPr lang="en-GB"/>
        </a:p>
      </dgm:t>
    </dgm:pt>
    <dgm:pt modelId="{F6E218AB-5883-47CA-B008-073C910FB03B}" type="sibTrans" cxnId="{880F0A5C-CDAB-48A4-8254-220513A3C52A}">
      <dgm:prSet/>
      <dgm:spPr/>
      <dgm:t>
        <a:bodyPr/>
        <a:lstStyle/>
        <a:p>
          <a:endParaRPr lang="en-GB"/>
        </a:p>
      </dgm:t>
    </dgm:pt>
    <dgm:pt modelId="{18A3B021-0A5E-41FA-88DD-F2FCCD7909BD}">
      <dgm:prSet phldrT="[Tekst]"/>
      <dgm:spPr/>
      <dgm:t>
        <a:bodyPr/>
        <a:lstStyle/>
        <a:p>
          <a:r>
            <a:rPr lang="en-US" noProof="0" dirty="0" smtClean="0">
              <a:solidFill>
                <a:schemeClr val="tx1"/>
              </a:solidFill>
            </a:rPr>
            <a:t>JESSICA Budget EUR 77,69M (11% increase)</a:t>
          </a:r>
          <a:endParaRPr lang="en-US" noProof="0" dirty="0">
            <a:solidFill>
              <a:schemeClr val="tx1"/>
            </a:solidFill>
          </a:endParaRPr>
        </a:p>
      </dgm:t>
    </dgm:pt>
    <dgm:pt modelId="{B20597D6-6F25-451B-91B1-7BB5B0022C76}" type="parTrans" cxnId="{2751C155-71B8-4798-A807-45DABF83D4AD}">
      <dgm:prSet/>
      <dgm:spPr/>
      <dgm:t>
        <a:bodyPr/>
        <a:lstStyle/>
        <a:p>
          <a:endParaRPr lang="pl-PL"/>
        </a:p>
      </dgm:t>
    </dgm:pt>
    <dgm:pt modelId="{B5836E9A-EBE9-403F-B80D-7D1ECC6BABD0}" type="sibTrans" cxnId="{2751C155-71B8-4798-A807-45DABF83D4AD}">
      <dgm:prSet/>
      <dgm:spPr/>
      <dgm:t>
        <a:bodyPr/>
        <a:lstStyle/>
        <a:p>
          <a:endParaRPr lang="pl-PL"/>
        </a:p>
      </dgm:t>
    </dgm:pt>
    <dgm:pt modelId="{FA90671A-18C9-40B2-BD23-0E500A26789B}" type="pres">
      <dgm:prSet presAssocID="{793EC0CC-5DF4-4B96-865F-48A59FE1B92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3D4216D8-4F90-401B-8690-F90D9A758CCF}" type="pres">
      <dgm:prSet presAssocID="{7B1D106B-6EE9-4BC2-B1FC-A0972435220E}" presName="parentText" presStyleLbl="node1" presStyleIdx="0" presStyleCnt="5" custLinFactNeighborX="1948" custLinFactNeighborY="-9012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B15BA0A5-01CD-47ED-91D7-5243519C376C}" type="pres">
      <dgm:prSet presAssocID="{7B1D106B-6EE9-4BC2-B1FC-A0972435220E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45551F07-03DF-4A80-A324-9840C5074B25}" type="pres">
      <dgm:prSet presAssocID="{29430881-6637-408C-962E-D62C75115CAB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0CC263BF-45CA-425E-BC23-0B677B1D1CDE}" type="pres">
      <dgm:prSet presAssocID="{29430881-6637-408C-962E-D62C75115CAB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76953915-8FCA-4846-B5E9-C0E8582C378B}" type="pres">
      <dgm:prSet presAssocID="{18A3B021-0A5E-41FA-88DD-F2FCCD7909BD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74CDC74F-1C1D-4648-84CE-F07542A3013A}" type="pres">
      <dgm:prSet presAssocID="{B5836E9A-EBE9-403F-B80D-7D1ECC6BABD0}" presName="spacer" presStyleCnt="0"/>
      <dgm:spPr/>
    </dgm:pt>
    <dgm:pt modelId="{D932F60F-DD34-4787-A4E2-6C9933B01F16}" type="pres">
      <dgm:prSet presAssocID="{126AFB80-ABBF-4812-9EB2-201D97DE6D0C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516304A4-2900-4541-9CA2-710AE15479F0}" type="pres">
      <dgm:prSet presAssocID="{956CF9F2-9999-4184-BDEE-7138FCB8B031}" presName="spacer" presStyleCnt="0"/>
      <dgm:spPr/>
    </dgm:pt>
    <dgm:pt modelId="{A84F7898-82E9-416C-84BD-E0C48F79F25B}" type="pres">
      <dgm:prSet presAssocID="{2F5810F5-E9CF-4CA6-9C99-A60F26ABF185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033B3C35-3139-483B-ACE7-B1CA8E785EA6}" type="presOf" srcId="{18A3B021-0A5E-41FA-88DD-F2FCCD7909BD}" destId="{76953915-8FCA-4846-B5E9-C0E8582C378B}" srcOrd="0" destOrd="0" presId="urn:microsoft.com/office/officeart/2005/8/layout/vList2"/>
    <dgm:cxn modelId="{86BA562D-03EC-4D71-8932-BFE9396E3D06}" srcId="{29430881-6637-408C-962E-D62C75115CAB}" destId="{45C37E8C-E2B8-47CA-88C9-766E08063259}" srcOrd="3" destOrd="0" parTransId="{8F208C8A-2EC8-4DFC-9F4A-56E2732FB5D5}" sibTransId="{5CBD115A-6E23-4903-81FA-86C2DDC56729}"/>
    <dgm:cxn modelId="{6EB8124F-083F-4E8A-BF2E-52BBD9634F2F}" type="presOf" srcId="{1C7686B7-34FF-4E60-95D3-EC8448F7AB59}" destId="{0CC263BF-45CA-425E-BC23-0B677B1D1CDE}" srcOrd="0" destOrd="2" presId="urn:microsoft.com/office/officeart/2005/8/layout/vList2"/>
    <dgm:cxn modelId="{F67143FA-C448-42B8-9838-910F54B8ED6E}" srcId="{7B1D106B-6EE9-4BC2-B1FC-A0972435220E}" destId="{A160EFFD-FF77-47D1-B7BE-1757FBBE76CC}" srcOrd="2" destOrd="0" parTransId="{69E8CCE0-CF97-4904-BAB3-176731F2883E}" sibTransId="{2A1C2206-F999-44C5-A958-9A9CAD22BE78}"/>
    <dgm:cxn modelId="{A62111E8-D80D-421D-987D-E52566241DEC}" type="presOf" srcId="{7B1D106B-6EE9-4BC2-B1FC-A0972435220E}" destId="{3D4216D8-4F90-401B-8690-F90D9A758CCF}" srcOrd="0" destOrd="0" presId="urn:microsoft.com/office/officeart/2005/8/layout/vList2"/>
    <dgm:cxn modelId="{8793A2E0-D914-4460-8917-74F8ED203045}" srcId="{793EC0CC-5DF4-4B96-865F-48A59FE1B926}" destId="{29430881-6637-408C-962E-D62C75115CAB}" srcOrd="1" destOrd="0" parTransId="{EA51CD32-1D98-4130-984C-AA9F7CC2038E}" sibTransId="{1B73504C-2971-4902-9019-1F154B3BF685}"/>
    <dgm:cxn modelId="{4844CDD8-535C-4CCA-AF64-55136519054A}" srcId="{29430881-6637-408C-962E-D62C75115CAB}" destId="{1C7686B7-34FF-4E60-95D3-EC8448F7AB59}" srcOrd="2" destOrd="0" parTransId="{83DC42FD-4060-4833-8673-FEC89C4C0C10}" sibTransId="{E9520D74-6982-4129-B5F9-2025FED893A4}"/>
    <dgm:cxn modelId="{C52BC98E-87FA-4190-9175-94B497FCE896}" type="presOf" srcId="{033AC23A-68AF-4122-83EF-B39F678D1964}" destId="{B15BA0A5-01CD-47ED-91D7-5243519C376C}" srcOrd="0" destOrd="0" presId="urn:microsoft.com/office/officeart/2005/8/layout/vList2"/>
    <dgm:cxn modelId="{748A9222-1091-4E04-90D8-E6853CB92A29}" type="presOf" srcId="{29430881-6637-408C-962E-D62C75115CAB}" destId="{45551F07-03DF-4A80-A324-9840C5074B25}" srcOrd="0" destOrd="0" presId="urn:microsoft.com/office/officeart/2005/8/layout/vList2"/>
    <dgm:cxn modelId="{C238B94F-CA08-452F-8482-C961004490D3}" srcId="{29430881-6637-408C-962E-D62C75115CAB}" destId="{740D919D-5435-4853-AF9B-6FCBAE3573C4}" srcOrd="4" destOrd="0" parTransId="{518D94DB-0B79-4A03-B2E1-F29FED995A1E}" sibTransId="{EC43C790-9C78-4BE9-8912-DE0E31C03678}"/>
    <dgm:cxn modelId="{880F0A5C-CDAB-48A4-8254-220513A3C52A}" srcId="{7B1D106B-6EE9-4BC2-B1FC-A0972435220E}" destId="{D9293DE6-CF23-4F13-899A-ECB3824146D9}" srcOrd="3" destOrd="0" parTransId="{C3B558BF-DDBF-43CE-B958-BF22519C3692}" sibTransId="{F6E218AB-5883-47CA-B008-073C910FB03B}"/>
    <dgm:cxn modelId="{8EF5FEDF-59FC-4575-B998-068CC342119C}" type="presOf" srcId="{740D919D-5435-4853-AF9B-6FCBAE3573C4}" destId="{0CC263BF-45CA-425E-BC23-0B677B1D1CDE}" srcOrd="0" destOrd="4" presId="urn:microsoft.com/office/officeart/2005/8/layout/vList2"/>
    <dgm:cxn modelId="{60B470BB-E423-48E7-89D1-92B280BEA270}" srcId="{793EC0CC-5DF4-4B96-865F-48A59FE1B926}" destId="{2F5810F5-E9CF-4CA6-9C99-A60F26ABF185}" srcOrd="4" destOrd="0" parTransId="{6C6A5A90-616B-47E6-BCDB-AE3EED0E8FED}" sibTransId="{61913F75-D869-417B-BC26-4FA0C6C3C05E}"/>
    <dgm:cxn modelId="{6C331214-FDC3-47F8-BDE0-C2BA49AFA8D7}" type="presOf" srcId="{2F5810F5-E9CF-4CA6-9C99-A60F26ABF185}" destId="{A84F7898-82E9-416C-84BD-E0C48F79F25B}" srcOrd="0" destOrd="0" presId="urn:microsoft.com/office/officeart/2005/8/layout/vList2"/>
    <dgm:cxn modelId="{442BCF92-3481-43AF-98D7-D5934E1E8947}" srcId="{793EC0CC-5DF4-4B96-865F-48A59FE1B926}" destId="{126AFB80-ABBF-4812-9EB2-201D97DE6D0C}" srcOrd="3" destOrd="0" parTransId="{08069372-E8C6-4C4A-ACE4-2B2D78DF64C1}" sibTransId="{956CF9F2-9999-4184-BDEE-7138FCB8B031}"/>
    <dgm:cxn modelId="{07C623AF-AB2F-4451-B28C-2AD1134B3BAE}" type="presOf" srcId="{69AE18FA-A4F1-4EAE-88DB-2A38CB95F87D}" destId="{0CC263BF-45CA-425E-BC23-0B677B1D1CDE}" srcOrd="0" destOrd="0" presId="urn:microsoft.com/office/officeart/2005/8/layout/vList2"/>
    <dgm:cxn modelId="{818C7AF2-9DFA-4CA3-AA5F-3224EB6F761F}" type="presOf" srcId="{03B333F5-52EA-41F2-B1C4-D861DD0AE2CE}" destId="{B15BA0A5-01CD-47ED-91D7-5243519C376C}" srcOrd="0" destOrd="1" presId="urn:microsoft.com/office/officeart/2005/8/layout/vList2"/>
    <dgm:cxn modelId="{F361E67C-1773-48F3-AA3C-F26B22136BA3}" type="presOf" srcId="{006D3531-6BC5-4071-8BF7-F8F40CDAC58B}" destId="{0CC263BF-45CA-425E-BC23-0B677B1D1CDE}" srcOrd="0" destOrd="1" presId="urn:microsoft.com/office/officeart/2005/8/layout/vList2"/>
    <dgm:cxn modelId="{3219BC85-983A-49D2-9DAB-89CDCE12EAD3}" srcId="{7B1D106B-6EE9-4BC2-B1FC-A0972435220E}" destId="{03B333F5-52EA-41F2-B1C4-D861DD0AE2CE}" srcOrd="1" destOrd="0" parTransId="{E6FFE845-1566-4FAC-ADE8-EE75CC802642}" sibTransId="{B24BFDAB-4A2C-42FC-92B7-CEE28C33176F}"/>
    <dgm:cxn modelId="{52909DF9-4A76-46BF-83F9-90C51AFF33D0}" srcId="{7B1D106B-6EE9-4BC2-B1FC-A0972435220E}" destId="{033AC23A-68AF-4122-83EF-B39F678D1964}" srcOrd="0" destOrd="0" parTransId="{F4EB210E-4B08-447A-B187-A5CA17C5F743}" sibTransId="{A2188767-045D-44A1-85E9-F084F8001010}"/>
    <dgm:cxn modelId="{CED9F397-4960-4440-829E-971CDD3B2138}" srcId="{29430881-6637-408C-962E-D62C75115CAB}" destId="{006D3531-6BC5-4071-8BF7-F8F40CDAC58B}" srcOrd="1" destOrd="0" parTransId="{65D1AE14-126C-4450-B06A-64939DDFDA7C}" sibTransId="{4183E4FF-F1FA-4419-A815-9DB0ABE06B12}"/>
    <dgm:cxn modelId="{B9B2EFD1-2CE4-4433-B53B-19FB43C756E0}" type="presOf" srcId="{45C37E8C-E2B8-47CA-88C9-766E08063259}" destId="{0CC263BF-45CA-425E-BC23-0B677B1D1CDE}" srcOrd="0" destOrd="3" presId="urn:microsoft.com/office/officeart/2005/8/layout/vList2"/>
    <dgm:cxn modelId="{377DEBA7-98A9-4FEF-942E-0BFC30050319}" type="presOf" srcId="{126AFB80-ABBF-4812-9EB2-201D97DE6D0C}" destId="{D932F60F-DD34-4787-A4E2-6C9933B01F16}" srcOrd="0" destOrd="0" presId="urn:microsoft.com/office/officeart/2005/8/layout/vList2"/>
    <dgm:cxn modelId="{59024603-E178-4DEA-AF36-9B5CAD276D0E}" type="presOf" srcId="{A160EFFD-FF77-47D1-B7BE-1757FBBE76CC}" destId="{B15BA0A5-01CD-47ED-91D7-5243519C376C}" srcOrd="0" destOrd="2" presId="urn:microsoft.com/office/officeart/2005/8/layout/vList2"/>
    <dgm:cxn modelId="{5E27BF11-3481-4814-A0CB-07FB650DB531}" type="presOf" srcId="{793EC0CC-5DF4-4B96-865F-48A59FE1B926}" destId="{FA90671A-18C9-40B2-BD23-0E500A26789B}" srcOrd="0" destOrd="0" presId="urn:microsoft.com/office/officeart/2005/8/layout/vList2"/>
    <dgm:cxn modelId="{AA6E94F9-77E8-4073-847E-D2088420103C}" srcId="{793EC0CC-5DF4-4B96-865F-48A59FE1B926}" destId="{7B1D106B-6EE9-4BC2-B1FC-A0972435220E}" srcOrd="0" destOrd="0" parTransId="{38346F0C-1F51-451D-8F5D-3C2D3E8F6CB7}" sibTransId="{57BD55E0-21B9-4EC9-8FE5-AB60C41D31CA}"/>
    <dgm:cxn modelId="{67ED9134-D0F6-414F-9062-C1D1D9A625FA}" srcId="{29430881-6637-408C-962E-D62C75115CAB}" destId="{69AE18FA-A4F1-4EAE-88DB-2A38CB95F87D}" srcOrd="0" destOrd="0" parTransId="{218A7F44-C07F-431C-8B1B-D0D164682AE4}" sibTransId="{96CF5197-4655-4261-B35E-229FD03E513C}"/>
    <dgm:cxn modelId="{011A88CB-0389-4B61-B1C1-B28F7543F8D3}" type="presOf" srcId="{D9293DE6-CF23-4F13-899A-ECB3824146D9}" destId="{B15BA0A5-01CD-47ED-91D7-5243519C376C}" srcOrd="0" destOrd="3" presId="urn:microsoft.com/office/officeart/2005/8/layout/vList2"/>
    <dgm:cxn modelId="{2751C155-71B8-4798-A807-45DABF83D4AD}" srcId="{793EC0CC-5DF4-4B96-865F-48A59FE1B926}" destId="{18A3B021-0A5E-41FA-88DD-F2FCCD7909BD}" srcOrd="2" destOrd="0" parTransId="{B20597D6-6F25-451B-91B1-7BB5B0022C76}" sibTransId="{B5836E9A-EBE9-403F-B80D-7D1ECC6BABD0}"/>
    <dgm:cxn modelId="{1B3160E7-0A31-40F5-A167-C35490EF6FED}" type="presParOf" srcId="{FA90671A-18C9-40B2-BD23-0E500A26789B}" destId="{3D4216D8-4F90-401B-8690-F90D9A758CCF}" srcOrd="0" destOrd="0" presId="urn:microsoft.com/office/officeart/2005/8/layout/vList2"/>
    <dgm:cxn modelId="{7FB9507B-598E-4E24-BF2F-8BE24480EF89}" type="presParOf" srcId="{FA90671A-18C9-40B2-BD23-0E500A26789B}" destId="{B15BA0A5-01CD-47ED-91D7-5243519C376C}" srcOrd="1" destOrd="0" presId="urn:microsoft.com/office/officeart/2005/8/layout/vList2"/>
    <dgm:cxn modelId="{C24AE55B-2577-46C1-A268-DD204E3349AF}" type="presParOf" srcId="{FA90671A-18C9-40B2-BD23-0E500A26789B}" destId="{45551F07-03DF-4A80-A324-9840C5074B25}" srcOrd="2" destOrd="0" presId="urn:microsoft.com/office/officeart/2005/8/layout/vList2"/>
    <dgm:cxn modelId="{9A0A7ACA-B632-41AD-AFCA-7B111F1F8F44}" type="presParOf" srcId="{FA90671A-18C9-40B2-BD23-0E500A26789B}" destId="{0CC263BF-45CA-425E-BC23-0B677B1D1CDE}" srcOrd="3" destOrd="0" presId="urn:microsoft.com/office/officeart/2005/8/layout/vList2"/>
    <dgm:cxn modelId="{B78640DD-F296-4FA1-A918-1DFC4D6FFCD0}" type="presParOf" srcId="{FA90671A-18C9-40B2-BD23-0E500A26789B}" destId="{76953915-8FCA-4846-B5E9-C0E8582C378B}" srcOrd="4" destOrd="0" presId="urn:microsoft.com/office/officeart/2005/8/layout/vList2"/>
    <dgm:cxn modelId="{43FE3DB4-C954-43D2-9670-2932C306C3BD}" type="presParOf" srcId="{FA90671A-18C9-40B2-BD23-0E500A26789B}" destId="{74CDC74F-1C1D-4648-84CE-F07542A3013A}" srcOrd="5" destOrd="0" presId="urn:microsoft.com/office/officeart/2005/8/layout/vList2"/>
    <dgm:cxn modelId="{B61B820A-E67D-48AC-87F0-7D8E1B6ACD93}" type="presParOf" srcId="{FA90671A-18C9-40B2-BD23-0E500A26789B}" destId="{D932F60F-DD34-4787-A4E2-6C9933B01F16}" srcOrd="6" destOrd="0" presId="urn:microsoft.com/office/officeart/2005/8/layout/vList2"/>
    <dgm:cxn modelId="{FD7268DE-7654-4DCA-B62B-1D5CC447345C}" type="presParOf" srcId="{FA90671A-18C9-40B2-BD23-0E500A26789B}" destId="{516304A4-2900-4541-9CA2-710AE15479F0}" srcOrd="7" destOrd="0" presId="urn:microsoft.com/office/officeart/2005/8/layout/vList2"/>
    <dgm:cxn modelId="{96EBEBBA-34D0-4143-B2C6-4E342AD02113}" type="presParOf" srcId="{FA90671A-18C9-40B2-BD23-0E500A26789B}" destId="{A84F7898-82E9-416C-84BD-E0C48F79F25B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57A2CBB-B3D4-403F-892F-A3D25D2FEB3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AD2432ED-2B67-40B8-890D-E97377CC5C66}">
      <dgm:prSet phldrT="[Tekst]" custT="1"/>
      <dgm:spPr/>
      <dgm:t>
        <a:bodyPr/>
        <a:lstStyle/>
        <a:p>
          <a:r>
            <a:rPr lang="en-US" sz="1000" noProof="0" dirty="0" smtClean="0">
              <a:solidFill>
                <a:schemeClr val="tx1"/>
              </a:solidFill>
              <a:latin typeface="+mj-lt"/>
            </a:rPr>
            <a:t>First completed JESSICA Urban Project in Poland (December 2012)</a:t>
          </a:r>
          <a:endParaRPr lang="en-US" sz="1000" noProof="0" dirty="0">
            <a:solidFill>
              <a:schemeClr val="tx1"/>
            </a:solidFill>
            <a:latin typeface="+mj-lt"/>
          </a:endParaRPr>
        </a:p>
      </dgm:t>
    </dgm:pt>
    <dgm:pt modelId="{04400D90-BE08-41B6-9005-985DAA7EFD8D}" type="parTrans" cxnId="{3A12DFEA-71B8-42EE-9CEA-889798C4F502}">
      <dgm:prSet/>
      <dgm:spPr/>
      <dgm:t>
        <a:bodyPr/>
        <a:lstStyle/>
        <a:p>
          <a:endParaRPr lang="pl-PL"/>
        </a:p>
      </dgm:t>
    </dgm:pt>
    <dgm:pt modelId="{E74D1A40-DCF4-42FD-95F2-A1975FAB7E9C}" type="sibTrans" cxnId="{3A12DFEA-71B8-42EE-9CEA-889798C4F502}">
      <dgm:prSet/>
      <dgm:spPr/>
      <dgm:t>
        <a:bodyPr/>
        <a:lstStyle/>
        <a:p>
          <a:endParaRPr lang="pl-PL"/>
        </a:p>
      </dgm:t>
    </dgm:pt>
    <dgm:pt modelId="{3B42D4C3-8DB4-40CD-B842-C0BDE0DA481B}">
      <dgm:prSet phldrT="[Tekst]" custT="1"/>
      <dgm:spPr/>
      <dgm:t>
        <a:bodyPr/>
        <a:lstStyle/>
        <a:p>
          <a:r>
            <a:rPr lang="en-US" sz="1000" noProof="0" smtClean="0">
              <a:solidFill>
                <a:schemeClr val="tx1"/>
              </a:solidFill>
              <a:latin typeface="+mj-lt"/>
            </a:rPr>
            <a:t>Project value – EUR 0,33M</a:t>
          </a:r>
          <a:endParaRPr lang="en-US" sz="1000" noProof="0" dirty="0">
            <a:solidFill>
              <a:schemeClr val="tx1"/>
            </a:solidFill>
            <a:latin typeface="+mj-lt"/>
          </a:endParaRPr>
        </a:p>
      </dgm:t>
    </dgm:pt>
    <dgm:pt modelId="{4DC029FF-9345-4A03-9DAF-7E30C5D9993F}" type="parTrans" cxnId="{9CA510EE-D5E4-4EAC-8584-CC79E1F25801}">
      <dgm:prSet/>
      <dgm:spPr/>
      <dgm:t>
        <a:bodyPr/>
        <a:lstStyle/>
        <a:p>
          <a:endParaRPr lang="pl-PL"/>
        </a:p>
      </dgm:t>
    </dgm:pt>
    <dgm:pt modelId="{C10D0B88-8B7E-44FD-9639-A21FA201340E}" type="sibTrans" cxnId="{9CA510EE-D5E4-4EAC-8584-CC79E1F25801}">
      <dgm:prSet/>
      <dgm:spPr/>
      <dgm:t>
        <a:bodyPr/>
        <a:lstStyle/>
        <a:p>
          <a:endParaRPr lang="pl-PL"/>
        </a:p>
      </dgm:t>
    </dgm:pt>
    <dgm:pt modelId="{AF2CC59C-9281-494B-A30F-ADB48CC4B679}">
      <dgm:prSet phldrT="[Tekst]" custT="1"/>
      <dgm:spPr/>
      <dgm:t>
        <a:bodyPr/>
        <a:lstStyle/>
        <a:p>
          <a:r>
            <a:rPr lang="en-US" sz="1000" noProof="0" smtClean="0">
              <a:solidFill>
                <a:schemeClr val="tx1"/>
              </a:solidFill>
              <a:latin typeface="+mj-lt"/>
            </a:rPr>
            <a:t>Loan value – EUR 0,23M </a:t>
          </a:r>
          <a:endParaRPr lang="en-US" sz="1000" noProof="0" dirty="0">
            <a:solidFill>
              <a:schemeClr val="tx1"/>
            </a:solidFill>
            <a:latin typeface="+mj-lt"/>
          </a:endParaRPr>
        </a:p>
      </dgm:t>
    </dgm:pt>
    <dgm:pt modelId="{A15FEFBA-C193-468D-9F6B-7B66C6099A26}" type="parTrans" cxnId="{8846D5F8-79C9-461E-9232-82205C77100B}">
      <dgm:prSet/>
      <dgm:spPr/>
      <dgm:t>
        <a:bodyPr/>
        <a:lstStyle/>
        <a:p>
          <a:endParaRPr lang="pl-PL"/>
        </a:p>
      </dgm:t>
    </dgm:pt>
    <dgm:pt modelId="{8D1E5E2F-ED69-4E41-83F1-C6B1367F653F}" type="sibTrans" cxnId="{8846D5F8-79C9-461E-9232-82205C77100B}">
      <dgm:prSet/>
      <dgm:spPr/>
      <dgm:t>
        <a:bodyPr/>
        <a:lstStyle/>
        <a:p>
          <a:endParaRPr lang="pl-PL"/>
        </a:p>
      </dgm:t>
    </dgm:pt>
    <dgm:pt modelId="{21101F9B-8123-4328-9FCB-CF5FED473841}">
      <dgm:prSet phldrT="[Tekst]" custT="1"/>
      <dgm:spPr/>
      <dgm:t>
        <a:bodyPr/>
        <a:lstStyle/>
        <a:p>
          <a:r>
            <a:rPr lang="en-US" sz="1000" b="1" noProof="0" dirty="0" smtClean="0">
              <a:solidFill>
                <a:schemeClr val="tx1"/>
              </a:solidFill>
              <a:latin typeface="+mj-lt"/>
            </a:rPr>
            <a:t>Social elements: </a:t>
          </a:r>
          <a:r>
            <a:rPr lang="en-US" sz="1000" noProof="0" dirty="0" smtClean="0">
              <a:solidFill>
                <a:schemeClr val="tx1"/>
              </a:solidFill>
              <a:latin typeface="+mj-lt"/>
            </a:rPr>
            <a:t>providing to the local society: </a:t>
          </a:r>
          <a:r>
            <a:rPr lang="en-US" sz="1000" dirty="0" smtClean="0">
              <a:solidFill>
                <a:schemeClr val="tx1"/>
              </a:solidFill>
              <a:latin typeface="+mj-lt"/>
            </a:rPr>
            <a:t>modeling studio, music studio, recording studio, art studio, etc.</a:t>
          </a:r>
          <a:endParaRPr lang="en-US" sz="1000" noProof="0" dirty="0">
            <a:solidFill>
              <a:schemeClr val="tx1"/>
            </a:solidFill>
            <a:latin typeface="+mj-lt"/>
          </a:endParaRPr>
        </a:p>
      </dgm:t>
    </dgm:pt>
    <dgm:pt modelId="{2B1F7785-14C3-436A-B0D2-B981DDA1E10F}" type="parTrans" cxnId="{EED0B97D-8DF9-457F-B6A2-003D994A89AA}">
      <dgm:prSet/>
      <dgm:spPr/>
    </dgm:pt>
    <dgm:pt modelId="{7A09B129-9A74-4BE0-B596-5F9B81A4CB90}" type="sibTrans" cxnId="{EED0B97D-8DF9-457F-B6A2-003D994A89AA}">
      <dgm:prSet/>
      <dgm:spPr/>
    </dgm:pt>
    <dgm:pt modelId="{C32A004C-A77E-475D-95A3-38D2215B4B29}">
      <dgm:prSet phldrT="[Tekst]" custT="1"/>
      <dgm:spPr/>
      <dgm:t>
        <a:bodyPr/>
        <a:lstStyle/>
        <a:p>
          <a:r>
            <a:rPr lang="en-US" sz="1000" b="1" noProof="0" dirty="0" smtClean="0">
              <a:solidFill>
                <a:schemeClr val="tx1"/>
              </a:solidFill>
              <a:latin typeface="+mj-lt"/>
            </a:rPr>
            <a:t>Commercial elements</a:t>
          </a:r>
          <a:r>
            <a:rPr lang="en-US" sz="1000" noProof="0" dirty="0" smtClean="0">
              <a:solidFill>
                <a:schemeClr val="tx1"/>
              </a:solidFill>
              <a:latin typeface="+mj-lt"/>
            </a:rPr>
            <a:t>: </a:t>
          </a:r>
          <a:r>
            <a:rPr lang="en-US" sz="1000" dirty="0" smtClean="0">
              <a:solidFill>
                <a:schemeClr val="tx1"/>
              </a:solidFill>
              <a:latin typeface="+mj-lt"/>
            </a:rPr>
            <a:t>income gained from renting the office space (commercial use)</a:t>
          </a:r>
          <a:endParaRPr lang="en-US" sz="1000" noProof="0" dirty="0">
            <a:solidFill>
              <a:schemeClr val="tx1"/>
            </a:solidFill>
            <a:latin typeface="+mj-lt"/>
          </a:endParaRPr>
        </a:p>
      </dgm:t>
    </dgm:pt>
    <dgm:pt modelId="{1B0A804A-AFC3-4A89-8E99-AA639A518E01}" type="parTrans" cxnId="{2C084587-1A37-4594-AF76-F5AF6F8DBEF6}">
      <dgm:prSet/>
      <dgm:spPr/>
    </dgm:pt>
    <dgm:pt modelId="{7735EE2C-2206-4D4A-BD18-386775A422CC}" type="sibTrans" cxnId="{2C084587-1A37-4594-AF76-F5AF6F8DBEF6}">
      <dgm:prSet/>
      <dgm:spPr/>
    </dgm:pt>
    <dgm:pt modelId="{4F619BEA-5973-4B42-BBDB-C292C09D7C3F}">
      <dgm:prSet phldrT="[Tekst]" custT="1"/>
      <dgm:spPr/>
      <dgm:t>
        <a:bodyPr/>
        <a:lstStyle/>
        <a:p>
          <a:r>
            <a:rPr lang="en-US" sz="1000" noProof="0" dirty="0" smtClean="0">
              <a:solidFill>
                <a:schemeClr val="tx1"/>
              </a:solidFill>
              <a:latin typeface="+mj-lt"/>
            </a:rPr>
            <a:t>Investor – </a:t>
          </a:r>
          <a:r>
            <a:rPr lang="en-US" sz="1000" noProof="0" dirty="0" err="1" smtClean="0">
              <a:solidFill>
                <a:schemeClr val="tx1"/>
              </a:solidFill>
              <a:latin typeface="+mj-lt"/>
            </a:rPr>
            <a:t>Koźmin</a:t>
          </a:r>
          <a:r>
            <a:rPr lang="en-US" sz="1000" noProof="0" dirty="0" smtClean="0">
              <a:solidFill>
                <a:schemeClr val="tx1"/>
              </a:solidFill>
              <a:latin typeface="+mj-lt"/>
            </a:rPr>
            <a:t> Wielkopolski</a:t>
          </a:r>
          <a:endParaRPr lang="en-US" sz="1000" noProof="0" dirty="0">
            <a:solidFill>
              <a:schemeClr val="tx1"/>
            </a:solidFill>
            <a:latin typeface="+mj-lt"/>
          </a:endParaRPr>
        </a:p>
      </dgm:t>
    </dgm:pt>
    <dgm:pt modelId="{F86AB058-4195-472B-AFF4-5DE43AD8AF84}" type="parTrans" cxnId="{3097A3FD-AE14-4189-9DD2-817AF0DE68B9}">
      <dgm:prSet/>
      <dgm:spPr/>
    </dgm:pt>
    <dgm:pt modelId="{D9DC88E6-5272-47B3-B31B-3E4ACB13C2AC}" type="sibTrans" cxnId="{3097A3FD-AE14-4189-9DD2-817AF0DE68B9}">
      <dgm:prSet/>
      <dgm:spPr/>
    </dgm:pt>
    <dgm:pt modelId="{2D0B3E25-4804-4E36-9F5B-C67C2E7B6C8E}" type="pres">
      <dgm:prSet presAssocID="{357A2CBB-B3D4-403F-892F-A3D25D2FEB3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CD165393-39A9-4A8C-B6E9-42658536ABD0}" type="pres">
      <dgm:prSet presAssocID="{4F619BEA-5973-4B42-BBDB-C292C09D7C3F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FDC831ED-A3D9-4B34-92DA-69B38F1B5725}" type="pres">
      <dgm:prSet presAssocID="{D9DC88E6-5272-47B3-B31B-3E4ACB13C2AC}" presName="spacer" presStyleCnt="0"/>
      <dgm:spPr/>
    </dgm:pt>
    <dgm:pt modelId="{BEB276EF-D2F3-4627-AF2A-F968394213A6}" type="pres">
      <dgm:prSet presAssocID="{AD2432ED-2B67-40B8-890D-E97377CC5C66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BC48F508-D7F8-4DF2-9D2E-16EBA78E8B38}" type="pres">
      <dgm:prSet presAssocID="{E74D1A40-DCF4-42FD-95F2-A1975FAB7E9C}" presName="spacer" presStyleCnt="0"/>
      <dgm:spPr/>
    </dgm:pt>
    <dgm:pt modelId="{7019DF8F-D0FD-49B5-8D95-38221722DCFD}" type="pres">
      <dgm:prSet presAssocID="{3B42D4C3-8DB4-40CD-B842-C0BDE0DA481B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F7649E83-F743-4F86-B42F-615AD0EA2E49}" type="pres">
      <dgm:prSet presAssocID="{C10D0B88-8B7E-44FD-9639-A21FA201340E}" presName="spacer" presStyleCnt="0"/>
      <dgm:spPr/>
    </dgm:pt>
    <dgm:pt modelId="{E6755B74-17B7-4905-9776-B13AD410239D}" type="pres">
      <dgm:prSet presAssocID="{AF2CC59C-9281-494B-A30F-ADB48CC4B679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80362434-51DE-456F-84EF-0F92BA438C55}" type="pres">
      <dgm:prSet presAssocID="{8D1E5E2F-ED69-4E41-83F1-C6B1367F653F}" presName="spacer" presStyleCnt="0"/>
      <dgm:spPr/>
    </dgm:pt>
    <dgm:pt modelId="{006919AF-B6CD-4B33-9773-01A826FC23D5}" type="pres">
      <dgm:prSet presAssocID="{C32A004C-A77E-475D-95A3-38D2215B4B29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8192721D-DC5A-4C4A-8CF1-25F0FBF43A1F}" type="pres">
      <dgm:prSet presAssocID="{7735EE2C-2206-4D4A-BD18-386775A422CC}" presName="spacer" presStyleCnt="0"/>
      <dgm:spPr/>
    </dgm:pt>
    <dgm:pt modelId="{FDC1874C-787C-4B8F-ABF3-D7567E89D973}" type="pres">
      <dgm:prSet presAssocID="{21101F9B-8123-4328-9FCB-CF5FED473841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9CA510EE-D5E4-4EAC-8584-CC79E1F25801}" srcId="{357A2CBB-B3D4-403F-892F-A3D25D2FEB35}" destId="{3B42D4C3-8DB4-40CD-B842-C0BDE0DA481B}" srcOrd="2" destOrd="0" parTransId="{4DC029FF-9345-4A03-9DAF-7E30C5D9993F}" sibTransId="{C10D0B88-8B7E-44FD-9639-A21FA201340E}"/>
    <dgm:cxn modelId="{7B1AEE3E-739E-4EB8-AF01-EBEBFC9D2A87}" type="presOf" srcId="{21101F9B-8123-4328-9FCB-CF5FED473841}" destId="{FDC1874C-787C-4B8F-ABF3-D7567E89D973}" srcOrd="0" destOrd="0" presId="urn:microsoft.com/office/officeart/2005/8/layout/vList2"/>
    <dgm:cxn modelId="{EED0B97D-8DF9-457F-B6A2-003D994A89AA}" srcId="{357A2CBB-B3D4-403F-892F-A3D25D2FEB35}" destId="{21101F9B-8123-4328-9FCB-CF5FED473841}" srcOrd="5" destOrd="0" parTransId="{2B1F7785-14C3-436A-B0D2-B981DDA1E10F}" sibTransId="{7A09B129-9A74-4BE0-B596-5F9B81A4CB90}"/>
    <dgm:cxn modelId="{3A12DFEA-71B8-42EE-9CEA-889798C4F502}" srcId="{357A2CBB-B3D4-403F-892F-A3D25D2FEB35}" destId="{AD2432ED-2B67-40B8-890D-E97377CC5C66}" srcOrd="1" destOrd="0" parTransId="{04400D90-BE08-41B6-9005-985DAA7EFD8D}" sibTransId="{E74D1A40-DCF4-42FD-95F2-A1975FAB7E9C}"/>
    <dgm:cxn modelId="{4514301F-F788-49F0-B1EA-88914DE5DB29}" type="presOf" srcId="{4F619BEA-5973-4B42-BBDB-C292C09D7C3F}" destId="{CD165393-39A9-4A8C-B6E9-42658536ABD0}" srcOrd="0" destOrd="0" presId="urn:microsoft.com/office/officeart/2005/8/layout/vList2"/>
    <dgm:cxn modelId="{FF978766-9717-4857-BC9E-3249449B5057}" type="presOf" srcId="{AD2432ED-2B67-40B8-890D-E97377CC5C66}" destId="{BEB276EF-D2F3-4627-AF2A-F968394213A6}" srcOrd="0" destOrd="0" presId="urn:microsoft.com/office/officeart/2005/8/layout/vList2"/>
    <dgm:cxn modelId="{8E418574-479D-4A00-B6D2-9EB7E39C890C}" type="presOf" srcId="{357A2CBB-B3D4-403F-892F-A3D25D2FEB35}" destId="{2D0B3E25-4804-4E36-9F5B-C67C2E7B6C8E}" srcOrd="0" destOrd="0" presId="urn:microsoft.com/office/officeart/2005/8/layout/vList2"/>
    <dgm:cxn modelId="{B1D85CA7-DF9A-429D-8F27-90FAE92FD236}" type="presOf" srcId="{AF2CC59C-9281-494B-A30F-ADB48CC4B679}" destId="{E6755B74-17B7-4905-9776-B13AD410239D}" srcOrd="0" destOrd="0" presId="urn:microsoft.com/office/officeart/2005/8/layout/vList2"/>
    <dgm:cxn modelId="{8846D5F8-79C9-461E-9232-82205C77100B}" srcId="{357A2CBB-B3D4-403F-892F-A3D25D2FEB35}" destId="{AF2CC59C-9281-494B-A30F-ADB48CC4B679}" srcOrd="3" destOrd="0" parTransId="{A15FEFBA-C193-468D-9F6B-7B66C6099A26}" sibTransId="{8D1E5E2F-ED69-4E41-83F1-C6B1367F653F}"/>
    <dgm:cxn modelId="{2C084587-1A37-4594-AF76-F5AF6F8DBEF6}" srcId="{357A2CBB-B3D4-403F-892F-A3D25D2FEB35}" destId="{C32A004C-A77E-475D-95A3-38D2215B4B29}" srcOrd="4" destOrd="0" parTransId="{1B0A804A-AFC3-4A89-8E99-AA639A518E01}" sibTransId="{7735EE2C-2206-4D4A-BD18-386775A422CC}"/>
    <dgm:cxn modelId="{3097A3FD-AE14-4189-9DD2-817AF0DE68B9}" srcId="{357A2CBB-B3D4-403F-892F-A3D25D2FEB35}" destId="{4F619BEA-5973-4B42-BBDB-C292C09D7C3F}" srcOrd="0" destOrd="0" parTransId="{F86AB058-4195-472B-AFF4-5DE43AD8AF84}" sibTransId="{D9DC88E6-5272-47B3-B31B-3E4ACB13C2AC}"/>
    <dgm:cxn modelId="{7B92CEC5-B7C7-4125-9B32-7A5EC0CE8FE9}" type="presOf" srcId="{3B42D4C3-8DB4-40CD-B842-C0BDE0DA481B}" destId="{7019DF8F-D0FD-49B5-8D95-38221722DCFD}" srcOrd="0" destOrd="0" presId="urn:microsoft.com/office/officeart/2005/8/layout/vList2"/>
    <dgm:cxn modelId="{1352249E-DFC9-4587-9C18-ADAD246A9329}" type="presOf" srcId="{C32A004C-A77E-475D-95A3-38D2215B4B29}" destId="{006919AF-B6CD-4B33-9773-01A826FC23D5}" srcOrd="0" destOrd="0" presId="urn:microsoft.com/office/officeart/2005/8/layout/vList2"/>
    <dgm:cxn modelId="{3CF172C1-C7D3-4C3A-94CC-FB6962675805}" type="presParOf" srcId="{2D0B3E25-4804-4E36-9F5B-C67C2E7B6C8E}" destId="{CD165393-39A9-4A8C-B6E9-42658536ABD0}" srcOrd="0" destOrd="0" presId="urn:microsoft.com/office/officeart/2005/8/layout/vList2"/>
    <dgm:cxn modelId="{A5448892-F5D3-499D-941E-28F54438BD95}" type="presParOf" srcId="{2D0B3E25-4804-4E36-9F5B-C67C2E7B6C8E}" destId="{FDC831ED-A3D9-4B34-92DA-69B38F1B5725}" srcOrd="1" destOrd="0" presId="urn:microsoft.com/office/officeart/2005/8/layout/vList2"/>
    <dgm:cxn modelId="{94BF2459-DB7B-4679-A878-2EB1017AF715}" type="presParOf" srcId="{2D0B3E25-4804-4E36-9F5B-C67C2E7B6C8E}" destId="{BEB276EF-D2F3-4627-AF2A-F968394213A6}" srcOrd="2" destOrd="0" presId="urn:microsoft.com/office/officeart/2005/8/layout/vList2"/>
    <dgm:cxn modelId="{59D05450-F7CE-4D81-8586-29239FA3EB2C}" type="presParOf" srcId="{2D0B3E25-4804-4E36-9F5B-C67C2E7B6C8E}" destId="{BC48F508-D7F8-4DF2-9D2E-16EBA78E8B38}" srcOrd="3" destOrd="0" presId="urn:microsoft.com/office/officeart/2005/8/layout/vList2"/>
    <dgm:cxn modelId="{566AD354-1F95-4723-B3CD-330A62FD2F58}" type="presParOf" srcId="{2D0B3E25-4804-4E36-9F5B-C67C2E7B6C8E}" destId="{7019DF8F-D0FD-49B5-8D95-38221722DCFD}" srcOrd="4" destOrd="0" presId="urn:microsoft.com/office/officeart/2005/8/layout/vList2"/>
    <dgm:cxn modelId="{1ACEB789-7FF4-4D3E-A06C-73DDCD45F608}" type="presParOf" srcId="{2D0B3E25-4804-4E36-9F5B-C67C2E7B6C8E}" destId="{F7649E83-F743-4F86-B42F-615AD0EA2E49}" srcOrd="5" destOrd="0" presId="urn:microsoft.com/office/officeart/2005/8/layout/vList2"/>
    <dgm:cxn modelId="{95C527AB-382D-4846-B5C2-8A48CF33B956}" type="presParOf" srcId="{2D0B3E25-4804-4E36-9F5B-C67C2E7B6C8E}" destId="{E6755B74-17B7-4905-9776-B13AD410239D}" srcOrd="6" destOrd="0" presId="urn:microsoft.com/office/officeart/2005/8/layout/vList2"/>
    <dgm:cxn modelId="{9A3CD4F5-B91D-4617-AA53-979DEDDD76DD}" type="presParOf" srcId="{2D0B3E25-4804-4E36-9F5B-C67C2E7B6C8E}" destId="{80362434-51DE-456F-84EF-0F92BA438C55}" srcOrd="7" destOrd="0" presId="urn:microsoft.com/office/officeart/2005/8/layout/vList2"/>
    <dgm:cxn modelId="{DCE23220-5E3D-4DBA-B409-C0E1914C8B43}" type="presParOf" srcId="{2D0B3E25-4804-4E36-9F5B-C67C2E7B6C8E}" destId="{006919AF-B6CD-4B33-9773-01A826FC23D5}" srcOrd="8" destOrd="0" presId="urn:microsoft.com/office/officeart/2005/8/layout/vList2"/>
    <dgm:cxn modelId="{439B5069-AB5E-4035-A0C3-0D5AAA8693F5}" type="presParOf" srcId="{2D0B3E25-4804-4E36-9F5B-C67C2E7B6C8E}" destId="{8192721D-DC5A-4C4A-8CF1-25F0FBF43A1F}" srcOrd="9" destOrd="0" presId="urn:microsoft.com/office/officeart/2005/8/layout/vList2"/>
    <dgm:cxn modelId="{A33D1420-68A5-4C28-89E5-22771C613733}" type="presParOf" srcId="{2D0B3E25-4804-4E36-9F5B-C67C2E7B6C8E}" destId="{FDC1874C-787C-4B8F-ABF3-D7567E89D973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57A2CBB-B3D4-403F-892F-A3D25D2FEB3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AD2432ED-2B67-40B8-890D-E97377CC5C66}">
      <dgm:prSet phldrT="[Tekst]" custT="1"/>
      <dgm:spPr/>
      <dgm:t>
        <a:bodyPr/>
        <a:lstStyle/>
        <a:p>
          <a:r>
            <a:rPr lang="en-US" sz="900" noProof="0" dirty="0" smtClean="0">
              <a:solidFill>
                <a:schemeClr val="tx1"/>
              </a:solidFill>
              <a:latin typeface="+mj-lt"/>
            </a:rPr>
            <a:t>Project value </a:t>
          </a:r>
          <a:r>
            <a:rPr lang="pl-PL" sz="900" noProof="0" dirty="0" smtClean="0">
              <a:solidFill>
                <a:schemeClr val="tx1"/>
              </a:solidFill>
              <a:latin typeface="+mj-lt"/>
            </a:rPr>
            <a:t>EUR 8,5M</a:t>
          </a:r>
          <a:endParaRPr lang="en-US" sz="900" noProof="0" dirty="0">
            <a:solidFill>
              <a:schemeClr val="tx1"/>
            </a:solidFill>
            <a:latin typeface="+mj-lt"/>
          </a:endParaRPr>
        </a:p>
      </dgm:t>
    </dgm:pt>
    <dgm:pt modelId="{04400D90-BE08-41B6-9005-985DAA7EFD8D}" type="parTrans" cxnId="{3A12DFEA-71B8-42EE-9CEA-889798C4F502}">
      <dgm:prSet/>
      <dgm:spPr/>
      <dgm:t>
        <a:bodyPr/>
        <a:lstStyle/>
        <a:p>
          <a:endParaRPr lang="pl-PL"/>
        </a:p>
      </dgm:t>
    </dgm:pt>
    <dgm:pt modelId="{E74D1A40-DCF4-42FD-95F2-A1975FAB7E9C}" type="sibTrans" cxnId="{3A12DFEA-71B8-42EE-9CEA-889798C4F502}">
      <dgm:prSet/>
      <dgm:spPr/>
      <dgm:t>
        <a:bodyPr/>
        <a:lstStyle/>
        <a:p>
          <a:endParaRPr lang="pl-PL"/>
        </a:p>
      </dgm:t>
    </dgm:pt>
    <dgm:pt modelId="{6029CBFB-6848-4F67-A9CA-5C50FC308866}">
      <dgm:prSet phldrT="[Tekst]" custT="1"/>
      <dgm:spPr/>
      <dgm:t>
        <a:bodyPr/>
        <a:lstStyle/>
        <a:p>
          <a:r>
            <a:rPr lang="en-US" sz="900" noProof="0" dirty="0" smtClean="0">
              <a:solidFill>
                <a:schemeClr val="tx1"/>
              </a:solidFill>
              <a:latin typeface="+mj-lt"/>
            </a:rPr>
            <a:t>Loan value </a:t>
          </a:r>
          <a:r>
            <a:rPr lang="pl-PL" sz="900" noProof="0" dirty="0" smtClean="0">
              <a:solidFill>
                <a:schemeClr val="tx1"/>
              </a:solidFill>
              <a:latin typeface="+mj-lt"/>
            </a:rPr>
            <a:t>EUR 6,4M</a:t>
          </a:r>
          <a:endParaRPr lang="en-US" sz="900" noProof="0" dirty="0">
            <a:solidFill>
              <a:schemeClr val="tx1"/>
            </a:solidFill>
            <a:latin typeface="+mj-lt"/>
          </a:endParaRPr>
        </a:p>
      </dgm:t>
    </dgm:pt>
    <dgm:pt modelId="{DE0E7CAC-C3DC-4672-9548-5238E973F8A8}" type="parTrans" cxnId="{ED3B88C7-2021-4A54-B872-4B20715DD559}">
      <dgm:prSet/>
      <dgm:spPr/>
      <dgm:t>
        <a:bodyPr/>
        <a:lstStyle/>
        <a:p>
          <a:endParaRPr lang="pl-PL"/>
        </a:p>
      </dgm:t>
    </dgm:pt>
    <dgm:pt modelId="{B9ECF032-3861-49F2-A696-F8534C251982}" type="sibTrans" cxnId="{ED3B88C7-2021-4A54-B872-4B20715DD559}">
      <dgm:prSet/>
      <dgm:spPr/>
      <dgm:t>
        <a:bodyPr/>
        <a:lstStyle/>
        <a:p>
          <a:endParaRPr lang="pl-PL"/>
        </a:p>
      </dgm:t>
    </dgm:pt>
    <dgm:pt modelId="{10353695-6D0B-411C-A811-EDC5B8AC5F68}">
      <dgm:prSet phldrT="[Tekst]" custT="1"/>
      <dgm:spPr/>
      <dgm:t>
        <a:bodyPr/>
        <a:lstStyle/>
        <a:p>
          <a:r>
            <a:rPr lang="en-US" sz="900" b="1" noProof="0" dirty="0" smtClean="0">
              <a:solidFill>
                <a:schemeClr val="tx1"/>
              </a:solidFill>
              <a:latin typeface="+mj-lt"/>
            </a:rPr>
            <a:t>Commercial elements: </a:t>
          </a:r>
          <a:r>
            <a:rPr lang="en-US" sz="900" noProof="0" dirty="0" smtClean="0">
              <a:solidFill>
                <a:schemeClr val="tx1"/>
              </a:solidFill>
              <a:latin typeface="+mj-lt"/>
            </a:rPr>
            <a:t>creation of a modern office building for </a:t>
          </a:r>
          <a:r>
            <a:rPr lang="en-US" sz="900" noProof="0" dirty="0" smtClean="0">
              <a:solidFill>
                <a:schemeClr val="tx1"/>
              </a:solidFill>
              <a:latin typeface="+mj-lt"/>
            </a:rPr>
            <a:t>rent</a:t>
          </a:r>
          <a:endParaRPr lang="en-US" sz="900" noProof="0" dirty="0">
            <a:solidFill>
              <a:schemeClr val="tx1"/>
            </a:solidFill>
            <a:latin typeface="+mj-lt"/>
          </a:endParaRPr>
        </a:p>
      </dgm:t>
    </dgm:pt>
    <dgm:pt modelId="{E7127865-4461-48E4-A404-B16460E782B1}" type="parTrans" cxnId="{8ABC05F4-7019-4A14-874F-7D429FBD2B62}">
      <dgm:prSet/>
      <dgm:spPr/>
    </dgm:pt>
    <dgm:pt modelId="{3E890B71-1383-4114-B5F1-0159965F9591}" type="sibTrans" cxnId="{8ABC05F4-7019-4A14-874F-7D429FBD2B62}">
      <dgm:prSet/>
      <dgm:spPr/>
    </dgm:pt>
    <dgm:pt modelId="{CD5F90D8-985E-4D68-A04B-3F2F327B4D26}">
      <dgm:prSet custT="1"/>
      <dgm:spPr/>
      <dgm:t>
        <a:bodyPr/>
        <a:lstStyle/>
        <a:p>
          <a:r>
            <a:rPr lang="en-US" sz="900" b="1" noProof="0" smtClean="0">
              <a:solidFill>
                <a:schemeClr val="tx1"/>
              </a:solidFill>
              <a:latin typeface="+mj-lt"/>
            </a:rPr>
            <a:t>Social elements:</a:t>
          </a:r>
          <a:endParaRPr lang="en-US" sz="900" b="1" noProof="0">
            <a:solidFill>
              <a:schemeClr val="tx1"/>
            </a:solidFill>
            <a:latin typeface="+mj-lt"/>
          </a:endParaRPr>
        </a:p>
      </dgm:t>
    </dgm:pt>
    <dgm:pt modelId="{72FF9AA5-D295-4C7A-B58C-75E6B8D35257}" type="parTrans" cxnId="{47AF0493-D049-4AD6-BCF4-C349977811E2}">
      <dgm:prSet/>
      <dgm:spPr/>
      <dgm:t>
        <a:bodyPr/>
        <a:lstStyle/>
        <a:p>
          <a:endParaRPr lang="pl-PL"/>
        </a:p>
      </dgm:t>
    </dgm:pt>
    <dgm:pt modelId="{C15DE4A2-8C0E-4829-BF24-42193A0F4652}" type="sibTrans" cxnId="{47AF0493-D049-4AD6-BCF4-C349977811E2}">
      <dgm:prSet/>
      <dgm:spPr/>
      <dgm:t>
        <a:bodyPr/>
        <a:lstStyle/>
        <a:p>
          <a:endParaRPr lang="pl-PL"/>
        </a:p>
      </dgm:t>
    </dgm:pt>
    <dgm:pt modelId="{182D9BEC-B4A8-443A-B191-D407B3BA9482}">
      <dgm:prSet custT="1"/>
      <dgm:spPr/>
      <dgm:t>
        <a:bodyPr/>
        <a:lstStyle/>
        <a:p>
          <a:r>
            <a:rPr lang="en-US" sz="900" noProof="0" smtClean="0">
              <a:solidFill>
                <a:schemeClr val="tx1"/>
              </a:solidFill>
              <a:latin typeface="+mj-lt"/>
            </a:rPr>
            <a:t>creation of professionally equipped lecture room, free lectures and trainings for the local population;</a:t>
          </a:r>
          <a:endParaRPr lang="en-US" sz="900" noProof="0">
            <a:solidFill>
              <a:schemeClr val="tx1"/>
            </a:solidFill>
            <a:latin typeface="+mj-lt"/>
          </a:endParaRPr>
        </a:p>
      </dgm:t>
    </dgm:pt>
    <dgm:pt modelId="{5F2ABA3F-24B6-49E4-895A-7B2D7E7D6EC9}" type="parTrans" cxnId="{D3714D09-8F57-4749-B960-DE7492B92825}">
      <dgm:prSet/>
      <dgm:spPr/>
      <dgm:t>
        <a:bodyPr/>
        <a:lstStyle/>
        <a:p>
          <a:endParaRPr lang="pl-PL"/>
        </a:p>
      </dgm:t>
    </dgm:pt>
    <dgm:pt modelId="{66EF01F2-3A98-4EFE-A009-FC6158F73B46}" type="sibTrans" cxnId="{D3714D09-8F57-4749-B960-DE7492B92825}">
      <dgm:prSet/>
      <dgm:spPr/>
      <dgm:t>
        <a:bodyPr/>
        <a:lstStyle/>
        <a:p>
          <a:endParaRPr lang="pl-PL"/>
        </a:p>
      </dgm:t>
    </dgm:pt>
    <dgm:pt modelId="{48D2629A-A767-468E-9768-942DEEFA3756}">
      <dgm:prSet custT="1"/>
      <dgm:spPr/>
      <dgm:t>
        <a:bodyPr/>
        <a:lstStyle/>
        <a:p>
          <a:r>
            <a:rPr lang="en-US" sz="900" noProof="0" dirty="0" smtClean="0">
              <a:solidFill>
                <a:schemeClr val="tx1"/>
              </a:solidFill>
              <a:latin typeface="+mj-lt"/>
            </a:rPr>
            <a:t>creation of permanent and temporary workplaces;</a:t>
          </a:r>
          <a:endParaRPr lang="en-US" sz="900" noProof="0" dirty="0">
            <a:solidFill>
              <a:schemeClr val="tx1"/>
            </a:solidFill>
            <a:latin typeface="+mj-lt"/>
          </a:endParaRPr>
        </a:p>
      </dgm:t>
    </dgm:pt>
    <dgm:pt modelId="{8AEE9C2E-F5B3-4359-A965-72FCD08D48C7}" type="parTrans" cxnId="{FD6EA6F5-1FB7-4A0B-BFF6-AC4F0E108014}">
      <dgm:prSet/>
      <dgm:spPr/>
      <dgm:t>
        <a:bodyPr/>
        <a:lstStyle/>
        <a:p>
          <a:endParaRPr lang="pl-PL"/>
        </a:p>
      </dgm:t>
    </dgm:pt>
    <dgm:pt modelId="{CA59E87A-E031-420E-B9A4-5344B69FF78F}" type="sibTrans" cxnId="{FD6EA6F5-1FB7-4A0B-BFF6-AC4F0E108014}">
      <dgm:prSet/>
      <dgm:spPr/>
      <dgm:t>
        <a:bodyPr/>
        <a:lstStyle/>
        <a:p>
          <a:endParaRPr lang="pl-PL"/>
        </a:p>
      </dgm:t>
    </dgm:pt>
    <dgm:pt modelId="{DD589D1C-BA00-4FB9-BCFD-5CD0888C55BA}">
      <dgm:prSet custT="1"/>
      <dgm:spPr/>
      <dgm:t>
        <a:bodyPr/>
        <a:lstStyle/>
        <a:p>
          <a:r>
            <a:rPr lang="en-US" sz="900" noProof="0" smtClean="0">
              <a:solidFill>
                <a:schemeClr val="tx1"/>
              </a:solidFill>
              <a:latin typeface="+mj-lt"/>
            </a:rPr>
            <a:t>creation of a park (on adjacent public land),</a:t>
          </a:r>
          <a:endParaRPr lang="en-US" sz="900" noProof="0">
            <a:solidFill>
              <a:schemeClr val="tx1"/>
            </a:solidFill>
            <a:latin typeface="+mj-lt"/>
          </a:endParaRPr>
        </a:p>
      </dgm:t>
    </dgm:pt>
    <dgm:pt modelId="{C23BC8C7-CE1D-47E6-94EF-5229DDC11A16}" type="parTrans" cxnId="{1F1B9FDE-EBEB-4E96-AEEC-BF8D51DF146F}">
      <dgm:prSet/>
      <dgm:spPr/>
    </dgm:pt>
    <dgm:pt modelId="{5540B1BB-2282-47D1-B0C6-33B1D6B1F054}" type="sibTrans" cxnId="{1F1B9FDE-EBEB-4E96-AEEC-BF8D51DF146F}">
      <dgm:prSet/>
      <dgm:spPr/>
    </dgm:pt>
    <dgm:pt modelId="{6DA7C81F-9DA2-416A-ABA3-D928BC5C706D}">
      <dgm:prSet phldrT="[Tekst]" custT="1"/>
      <dgm:spPr/>
      <dgm:t>
        <a:bodyPr/>
        <a:lstStyle/>
        <a:p>
          <a:r>
            <a:rPr lang="en-US" sz="900" noProof="0" smtClean="0">
              <a:solidFill>
                <a:schemeClr val="tx1"/>
              </a:solidFill>
              <a:latin typeface="+mj-lt"/>
            </a:rPr>
            <a:t>Investor – private company</a:t>
          </a:r>
          <a:endParaRPr lang="en-US" sz="900" noProof="0">
            <a:solidFill>
              <a:schemeClr val="tx1"/>
            </a:solidFill>
            <a:latin typeface="+mj-lt"/>
          </a:endParaRPr>
        </a:p>
      </dgm:t>
    </dgm:pt>
    <dgm:pt modelId="{E610F50C-0408-4352-A767-EA449F930F96}" type="parTrans" cxnId="{E3213FAB-A7B9-44BF-BBF9-45C481569089}">
      <dgm:prSet/>
      <dgm:spPr/>
    </dgm:pt>
    <dgm:pt modelId="{72CD88C7-530B-49BC-9301-D162137A937B}" type="sibTrans" cxnId="{E3213FAB-A7B9-44BF-BBF9-45C481569089}">
      <dgm:prSet/>
      <dgm:spPr/>
    </dgm:pt>
    <dgm:pt modelId="{2D0B3E25-4804-4E36-9F5B-C67C2E7B6C8E}" type="pres">
      <dgm:prSet presAssocID="{357A2CBB-B3D4-403F-892F-A3D25D2FEB3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E415A42F-1AD7-4333-9B8A-BD58D129572E}" type="pres">
      <dgm:prSet presAssocID="{6DA7C81F-9DA2-416A-ABA3-D928BC5C706D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26F7B558-5A73-499D-8D10-EEE7B46AC39F}" type="pres">
      <dgm:prSet presAssocID="{72CD88C7-530B-49BC-9301-D162137A937B}" presName="spacer" presStyleCnt="0"/>
      <dgm:spPr/>
    </dgm:pt>
    <dgm:pt modelId="{BEB276EF-D2F3-4627-AF2A-F968394213A6}" type="pres">
      <dgm:prSet presAssocID="{AD2432ED-2B67-40B8-890D-E97377CC5C66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B3D24EFB-1FE4-43FF-951F-083785CE2CFB}" type="pres">
      <dgm:prSet presAssocID="{E74D1A40-DCF4-42FD-95F2-A1975FAB7E9C}" presName="spacer" presStyleCnt="0"/>
      <dgm:spPr/>
    </dgm:pt>
    <dgm:pt modelId="{C7ADC8E2-E83A-4EE8-8C34-293A70856210}" type="pres">
      <dgm:prSet presAssocID="{6029CBFB-6848-4F67-A9CA-5C50FC308866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FFD763BB-2C67-48CF-B1AE-E846BB95D535}" type="pres">
      <dgm:prSet presAssocID="{B9ECF032-3861-49F2-A696-F8534C251982}" presName="spacer" presStyleCnt="0"/>
      <dgm:spPr/>
    </dgm:pt>
    <dgm:pt modelId="{E1780837-8C2F-47BC-86D1-430F63890DB8}" type="pres">
      <dgm:prSet presAssocID="{10353695-6D0B-411C-A811-EDC5B8AC5F68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5078D5F1-E86B-4E36-A82E-7A5B6B66DCAD}" type="pres">
      <dgm:prSet presAssocID="{3E890B71-1383-4114-B5F1-0159965F9591}" presName="spacer" presStyleCnt="0"/>
      <dgm:spPr/>
    </dgm:pt>
    <dgm:pt modelId="{B3545902-F114-4935-AF6C-B9F5F1DD595F}" type="pres">
      <dgm:prSet presAssocID="{CD5F90D8-985E-4D68-A04B-3F2F327B4D26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FF1BD3B2-5535-4B9B-B580-F808DC89708F}" type="pres">
      <dgm:prSet presAssocID="{CD5F90D8-985E-4D68-A04B-3F2F327B4D26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47AF0493-D049-4AD6-BCF4-C349977811E2}" srcId="{357A2CBB-B3D4-403F-892F-A3D25D2FEB35}" destId="{CD5F90D8-985E-4D68-A04B-3F2F327B4D26}" srcOrd="4" destOrd="0" parTransId="{72FF9AA5-D295-4C7A-B58C-75E6B8D35257}" sibTransId="{C15DE4A2-8C0E-4829-BF24-42193A0F4652}"/>
    <dgm:cxn modelId="{827DDBF9-A20D-47F5-8BAB-7E9C9A38E40A}" type="presOf" srcId="{6DA7C81F-9DA2-416A-ABA3-D928BC5C706D}" destId="{E415A42F-1AD7-4333-9B8A-BD58D129572E}" srcOrd="0" destOrd="0" presId="urn:microsoft.com/office/officeart/2005/8/layout/vList2"/>
    <dgm:cxn modelId="{3F10EC27-DCF8-4EDC-B703-65C33730BFAF}" type="presOf" srcId="{48D2629A-A767-468E-9768-942DEEFA3756}" destId="{FF1BD3B2-5535-4B9B-B580-F808DC89708F}" srcOrd="0" destOrd="2" presId="urn:microsoft.com/office/officeart/2005/8/layout/vList2"/>
    <dgm:cxn modelId="{AF184A86-4923-4CCA-9742-35F1E266B3EA}" type="presOf" srcId="{182D9BEC-B4A8-443A-B191-D407B3BA9482}" destId="{FF1BD3B2-5535-4B9B-B580-F808DC89708F}" srcOrd="0" destOrd="1" presId="urn:microsoft.com/office/officeart/2005/8/layout/vList2"/>
    <dgm:cxn modelId="{1F1B9FDE-EBEB-4E96-AEEC-BF8D51DF146F}" srcId="{CD5F90D8-985E-4D68-A04B-3F2F327B4D26}" destId="{DD589D1C-BA00-4FB9-BCFD-5CD0888C55BA}" srcOrd="0" destOrd="0" parTransId="{C23BC8C7-CE1D-47E6-94EF-5229DDC11A16}" sibTransId="{5540B1BB-2282-47D1-B0C6-33B1D6B1F054}"/>
    <dgm:cxn modelId="{04465A51-1007-43DF-83CD-6CA17AD32DC7}" type="presOf" srcId="{DD589D1C-BA00-4FB9-BCFD-5CD0888C55BA}" destId="{FF1BD3B2-5535-4B9B-B580-F808DC89708F}" srcOrd="0" destOrd="0" presId="urn:microsoft.com/office/officeart/2005/8/layout/vList2"/>
    <dgm:cxn modelId="{3C7684C6-F7F1-46C4-B9BE-2976C2A69EC0}" type="presOf" srcId="{6029CBFB-6848-4F67-A9CA-5C50FC308866}" destId="{C7ADC8E2-E83A-4EE8-8C34-293A70856210}" srcOrd="0" destOrd="0" presId="urn:microsoft.com/office/officeart/2005/8/layout/vList2"/>
    <dgm:cxn modelId="{C3E746BF-EAF4-4043-B25E-401AFA2474D7}" type="presOf" srcId="{357A2CBB-B3D4-403F-892F-A3D25D2FEB35}" destId="{2D0B3E25-4804-4E36-9F5B-C67C2E7B6C8E}" srcOrd="0" destOrd="0" presId="urn:microsoft.com/office/officeart/2005/8/layout/vList2"/>
    <dgm:cxn modelId="{5B8CD7CA-3E93-4591-8DB7-6BBC28282272}" type="presOf" srcId="{AD2432ED-2B67-40B8-890D-E97377CC5C66}" destId="{BEB276EF-D2F3-4627-AF2A-F968394213A6}" srcOrd="0" destOrd="0" presId="urn:microsoft.com/office/officeart/2005/8/layout/vList2"/>
    <dgm:cxn modelId="{ED3B88C7-2021-4A54-B872-4B20715DD559}" srcId="{357A2CBB-B3D4-403F-892F-A3D25D2FEB35}" destId="{6029CBFB-6848-4F67-A9CA-5C50FC308866}" srcOrd="2" destOrd="0" parTransId="{DE0E7CAC-C3DC-4672-9548-5238E973F8A8}" sibTransId="{B9ECF032-3861-49F2-A696-F8534C251982}"/>
    <dgm:cxn modelId="{FD6EA6F5-1FB7-4A0B-BFF6-AC4F0E108014}" srcId="{CD5F90D8-985E-4D68-A04B-3F2F327B4D26}" destId="{48D2629A-A767-468E-9768-942DEEFA3756}" srcOrd="2" destOrd="0" parTransId="{8AEE9C2E-F5B3-4359-A965-72FCD08D48C7}" sibTransId="{CA59E87A-E031-420E-B9A4-5344B69FF78F}"/>
    <dgm:cxn modelId="{8ABC05F4-7019-4A14-874F-7D429FBD2B62}" srcId="{357A2CBB-B3D4-403F-892F-A3D25D2FEB35}" destId="{10353695-6D0B-411C-A811-EDC5B8AC5F68}" srcOrd="3" destOrd="0" parTransId="{E7127865-4461-48E4-A404-B16460E782B1}" sibTransId="{3E890B71-1383-4114-B5F1-0159965F9591}"/>
    <dgm:cxn modelId="{E3213FAB-A7B9-44BF-BBF9-45C481569089}" srcId="{357A2CBB-B3D4-403F-892F-A3D25D2FEB35}" destId="{6DA7C81F-9DA2-416A-ABA3-D928BC5C706D}" srcOrd="0" destOrd="0" parTransId="{E610F50C-0408-4352-A767-EA449F930F96}" sibTransId="{72CD88C7-530B-49BC-9301-D162137A937B}"/>
    <dgm:cxn modelId="{3A12DFEA-71B8-42EE-9CEA-889798C4F502}" srcId="{357A2CBB-B3D4-403F-892F-A3D25D2FEB35}" destId="{AD2432ED-2B67-40B8-890D-E97377CC5C66}" srcOrd="1" destOrd="0" parTransId="{04400D90-BE08-41B6-9005-985DAA7EFD8D}" sibTransId="{E74D1A40-DCF4-42FD-95F2-A1975FAB7E9C}"/>
    <dgm:cxn modelId="{519D37CC-985E-4AEF-99CD-D94BCC5E5FA3}" type="presOf" srcId="{10353695-6D0B-411C-A811-EDC5B8AC5F68}" destId="{E1780837-8C2F-47BC-86D1-430F63890DB8}" srcOrd="0" destOrd="0" presId="urn:microsoft.com/office/officeart/2005/8/layout/vList2"/>
    <dgm:cxn modelId="{D47E0F33-17C1-4A07-8E0E-E427A6BE4EE8}" type="presOf" srcId="{CD5F90D8-985E-4D68-A04B-3F2F327B4D26}" destId="{B3545902-F114-4935-AF6C-B9F5F1DD595F}" srcOrd="0" destOrd="0" presId="urn:microsoft.com/office/officeart/2005/8/layout/vList2"/>
    <dgm:cxn modelId="{D3714D09-8F57-4749-B960-DE7492B92825}" srcId="{CD5F90D8-985E-4D68-A04B-3F2F327B4D26}" destId="{182D9BEC-B4A8-443A-B191-D407B3BA9482}" srcOrd="1" destOrd="0" parTransId="{5F2ABA3F-24B6-49E4-895A-7B2D7E7D6EC9}" sibTransId="{66EF01F2-3A98-4EFE-A009-FC6158F73B46}"/>
    <dgm:cxn modelId="{574F8357-6BD4-4A99-B1C0-70DBC1E3FE52}" type="presParOf" srcId="{2D0B3E25-4804-4E36-9F5B-C67C2E7B6C8E}" destId="{E415A42F-1AD7-4333-9B8A-BD58D129572E}" srcOrd="0" destOrd="0" presId="urn:microsoft.com/office/officeart/2005/8/layout/vList2"/>
    <dgm:cxn modelId="{076A81FD-AF33-41A8-8B4B-26E07C3ED1CA}" type="presParOf" srcId="{2D0B3E25-4804-4E36-9F5B-C67C2E7B6C8E}" destId="{26F7B558-5A73-499D-8D10-EEE7B46AC39F}" srcOrd="1" destOrd="0" presId="urn:microsoft.com/office/officeart/2005/8/layout/vList2"/>
    <dgm:cxn modelId="{9805409B-A9CF-4EF0-A4F7-0CE0332BE008}" type="presParOf" srcId="{2D0B3E25-4804-4E36-9F5B-C67C2E7B6C8E}" destId="{BEB276EF-D2F3-4627-AF2A-F968394213A6}" srcOrd="2" destOrd="0" presId="urn:microsoft.com/office/officeart/2005/8/layout/vList2"/>
    <dgm:cxn modelId="{45744C18-F4CA-4D72-BCCB-379519FF49B5}" type="presParOf" srcId="{2D0B3E25-4804-4E36-9F5B-C67C2E7B6C8E}" destId="{B3D24EFB-1FE4-43FF-951F-083785CE2CFB}" srcOrd="3" destOrd="0" presId="urn:microsoft.com/office/officeart/2005/8/layout/vList2"/>
    <dgm:cxn modelId="{22400048-0F27-4A2C-AB85-A8CEE8FF7B8C}" type="presParOf" srcId="{2D0B3E25-4804-4E36-9F5B-C67C2E7B6C8E}" destId="{C7ADC8E2-E83A-4EE8-8C34-293A70856210}" srcOrd="4" destOrd="0" presId="urn:microsoft.com/office/officeart/2005/8/layout/vList2"/>
    <dgm:cxn modelId="{38D16775-8B99-41BD-BDA2-CB6855981605}" type="presParOf" srcId="{2D0B3E25-4804-4E36-9F5B-C67C2E7B6C8E}" destId="{FFD763BB-2C67-48CF-B1AE-E846BB95D535}" srcOrd="5" destOrd="0" presId="urn:microsoft.com/office/officeart/2005/8/layout/vList2"/>
    <dgm:cxn modelId="{B359E583-7B44-4608-A2DA-44FC34247AE2}" type="presParOf" srcId="{2D0B3E25-4804-4E36-9F5B-C67C2E7B6C8E}" destId="{E1780837-8C2F-47BC-86D1-430F63890DB8}" srcOrd="6" destOrd="0" presId="urn:microsoft.com/office/officeart/2005/8/layout/vList2"/>
    <dgm:cxn modelId="{2B2E717A-0582-4D74-88BC-7C4D50C3C83C}" type="presParOf" srcId="{2D0B3E25-4804-4E36-9F5B-C67C2E7B6C8E}" destId="{5078D5F1-E86B-4E36-A82E-7A5B6B66DCAD}" srcOrd="7" destOrd="0" presId="urn:microsoft.com/office/officeart/2005/8/layout/vList2"/>
    <dgm:cxn modelId="{30FAFE75-051D-44B7-9BC5-287A3B4F2D1B}" type="presParOf" srcId="{2D0B3E25-4804-4E36-9F5B-C67C2E7B6C8E}" destId="{B3545902-F114-4935-AF6C-B9F5F1DD595F}" srcOrd="8" destOrd="0" presId="urn:microsoft.com/office/officeart/2005/8/layout/vList2"/>
    <dgm:cxn modelId="{A0159644-8D8E-43A8-8D0B-090A5B349EA1}" type="presParOf" srcId="{2D0B3E25-4804-4E36-9F5B-C67C2E7B6C8E}" destId="{FF1BD3B2-5535-4B9B-B580-F808DC89708F}" srcOrd="9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80501F3-8378-4EB9-8A96-A71B1EB9C9B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56F514A8-E944-4DD6-ACE9-34BA2CFDA044}">
      <dgm:prSet phldrT="[Tekst]" custT="1"/>
      <dgm:spPr/>
      <dgm:t>
        <a:bodyPr/>
        <a:lstStyle/>
        <a:p>
          <a:r>
            <a:rPr lang="en-US" sz="1200" noProof="0" dirty="0" smtClean="0">
              <a:solidFill>
                <a:schemeClr val="tx1"/>
              </a:solidFill>
              <a:latin typeface="+mj-lt"/>
            </a:rPr>
            <a:t>Project Value </a:t>
          </a:r>
          <a:r>
            <a:rPr lang="pl-PL" sz="1200" noProof="0" dirty="0" smtClean="0">
              <a:solidFill>
                <a:schemeClr val="tx1"/>
              </a:solidFill>
              <a:latin typeface="+mj-lt"/>
            </a:rPr>
            <a:t>EUR 5,9M</a:t>
          </a:r>
          <a:endParaRPr lang="en-US" sz="1200" noProof="0" dirty="0">
            <a:solidFill>
              <a:schemeClr val="tx1"/>
            </a:solidFill>
            <a:latin typeface="+mj-lt"/>
          </a:endParaRPr>
        </a:p>
      </dgm:t>
    </dgm:pt>
    <dgm:pt modelId="{C900352B-ED8D-4B79-907C-9E5701618465}" type="parTrans" cxnId="{ECFB2128-06A2-4BA8-B699-68CA7D196551}">
      <dgm:prSet/>
      <dgm:spPr/>
      <dgm:t>
        <a:bodyPr/>
        <a:lstStyle/>
        <a:p>
          <a:endParaRPr lang="pl-PL"/>
        </a:p>
      </dgm:t>
    </dgm:pt>
    <dgm:pt modelId="{96345A34-61B2-42B1-9A90-4F8CD2041633}" type="sibTrans" cxnId="{ECFB2128-06A2-4BA8-B699-68CA7D196551}">
      <dgm:prSet/>
      <dgm:spPr/>
      <dgm:t>
        <a:bodyPr/>
        <a:lstStyle/>
        <a:p>
          <a:endParaRPr lang="pl-PL"/>
        </a:p>
      </dgm:t>
    </dgm:pt>
    <dgm:pt modelId="{FA665D3B-7D0A-4023-83F1-B2910D7E00F3}">
      <dgm:prSet phldrT="[Tekst]" custT="1"/>
      <dgm:spPr/>
      <dgm:t>
        <a:bodyPr/>
        <a:lstStyle/>
        <a:p>
          <a:r>
            <a:rPr lang="en-US" sz="1200" noProof="0" dirty="0" smtClean="0">
              <a:solidFill>
                <a:schemeClr val="tx1"/>
              </a:solidFill>
              <a:latin typeface="+mj-lt"/>
            </a:rPr>
            <a:t>Loan Value </a:t>
          </a:r>
          <a:r>
            <a:rPr lang="pl-PL" sz="1200" noProof="0" dirty="0" smtClean="0">
              <a:solidFill>
                <a:schemeClr val="tx1"/>
              </a:solidFill>
              <a:latin typeface="+mj-lt"/>
            </a:rPr>
            <a:t>EUR 4,5M </a:t>
          </a:r>
          <a:endParaRPr lang="en-US" sz="1200" noProof="0" dirty="0">
            <a:solidFill>
              <a:schemeClr val="tx1"/>
            </a:solidFill>
            <a:latin typeface="+mj-lt"/>
          </a:endParaRPr>
        </a:p>
      </dgm:t>
    </dgm:pt>
    <dgm:pt modelId="{B849FBDA-FC62-4872-B961-0C97EFE46A7D}" type="parTrans" cxnId="{926A0D00-B716-4C37-B9E0-892C200B8314}">
      <dgm:prSet/>
      <dgm:spPr/>
      <dgm:t>
        <a:bodyPr/>
        <a:lstStyle/>
        <a:p>
          <a:endParaRPr lang="pl-PL"/>
        </a:p>
      </dgm:t>
    </dgm:pt>
    <dgm:pt modelId="{83B095CF-6D05-4612-963D-8F26DF84AD3C}" type="sibTrans" cxnId="{926A0D00-B716-4C37-B9E0-892C200B8314}">
      <dgm:prSet/>
      <dgm:spPr/>
      <dgm:t>
        <a:bodyPr/>
        <a:lstStyle/>
        <a:p>
          <a:endParaRPr lang="pl-PL"/>
        </a:p>
      </dgm:t>
    </dgm:pt>
    <dgm:pt modelId="{7BBBA6BF-1F14-4B1F-9B51-1F906F153A97}">
      <dgm:prSet custT="1"/>
      <dgm:spPr/>
      <dgm:t>
        <a:bodyPr/>
        <a:lstStyle/>
        <a:p>
          <a:r>
            <a:rPr lang="en-US" sz="1200" b="1" noProof="0" dirty="0" smtClean="0">
              <a:solidFill>
                <a:schemeClr val="tx1"/>
              </a:solidFill>
              <a:latin typeface="+mj-lt"/>
            </a:rPr>
            <a:t>commercial elements: </a:t>
          </a:r>
          <a:r>
            <a:rPr lang="en-US" sz="1200" noProof="0" dirty="0" smtClean="0">
              <a:solidFill>
                <a:schemeClr val="tx1"/>
              </a:solidFill>
              <a:latin typeface="+mj-lt"/>
            </a:rPr>
            <a:t>income gained from renting the office space</a:t>
          </a:r>
          <a:endParaRPr lang="en-US" sz="1200" b="1" noProof="0" dirty="0" smtClean="0">
            <a:solidFill>
              <a:schemeClr val="tx1"/>
            </a:solidFill>
            <a:latin typeface="+mj-lt"/>
          </a:endParaRPr>
        </a:p>
      </dgm:t>
    </dgm:pt>
    <dgm:pt modelId="{6BF556A8-56A9-40A3-BD6F-B5C3C7911DA0}" type="parTrans" cxnId="{1C1824AD-99A3-4159-835D-2ADF6D238339}">
      <dgm:prSet/>
      <dgm:spPr/>
      <dgm:t>
        <a:bodyPr/>
        <a:lstStyle/>
        <a:p>
          <a:endParaRPr lang="pl-PL"/>
        </a:p>
      </dgm:t>
    </dgm:pt>
    <dgm:pt modelId="{C44A6AF0-AE17-4A06-A273-18D4D3EEC09A}" type="sibTrans" cxnId="{1C1824AD-99A3-4159-835D-2ADF6D238339}">
      <dgm:prSet/>
      <dgm:spPr/>
      <dgm:t>
        <a:bodyPr/>
        <a:lstStyle/>
        <a:p>
          <a:endParaRPr lang="pl-PL"/>
        </a:p>
      </dgm:t>
    </dgm:pt>
    <dgm:pt modelId="{6EAAB860-F9A0-4FB5-9A07-9800905818A5}">
      <dgm:prSet custT="1"/>
      <dgm:spPr/>
      <dgm:t>
        <a:bodyPr/>
        <a:lstStyle/>
        <a:p>
          <a:r>
            <a:rPr lang="en-US" sz="1200" b="1" noProof="0" dirty="0" smtClean="0">
              <a:solidFill>
                <a:schemeClr val="tx1"/>
              </a:solidFill>
              <a:latin typeface="+mj-lt"/>
            </a:rPr>
            <a:t>social elements</a:t>
          </a:r>
          <a:r>
            <a:rPr lang="en-US" sz="1200" noProof="0" dirty="0" smtClean="0">
              <a:solidFill>
                <a:schemeClr val="tx1"/>
              </a:solidFill>
              <a:latin typeface="+mj-lt"/>
            </a:rPr>
            <a:t>: business incubator; separate technological part and </a:t>
          </a:r>
          <a:r>
            <a:rPr lang="en-US" sz="1200" noProof="0" dirty="0" smtClean="0">
              <a:solidFill>
                <a:schemeClr val="tx1"/>
              </a:solidFill>
              <a:latin typeface="+mj-lt"/>
            </a:rPr>
            <a:t>offices</a:t>
          </a:r>
          <a:r>
            <a:rPr lang="en-US" sz="1200" noProof="0" dirty="0" smtClean="0">
              <a:solidFill>
                <a:schemeClr val="tx1"/>
              </a:solidFill>
              <a:latin typeface="+mj-lt"/>
            </a:rPr>
            <a:t>; support for young enterprises</a:t>
          </a:r>
        </a:p>
      </dgm:t>
    </dgm:pt>
    <dgm:pt modelId="{D383E485-7A26-4060-A7A6-331A07B78D04}" type="parTrans" cxnId="{8CF6D054-669A-4189-89A7-9BEE344022FC}">
      <dgm:prSet/>
      <dgm:spPr/>
      <dgm:t>
        <a:bodyPr/>
        <a:lstStyle/>
        <a:p>
          <a:endParaRPr lang="pl-PL"/>
        </a:p>
      </dgm:t>
    </dgm:pt>
    <dgm:pt modelId="{BE505E10-3DBA-4CBE-94A6-372AE25E8859}" type="sibTrans" cxnId="{8CF6D054-669A-4189-89A7-9BEE344022FC}">
      <dgm:prSet/>
      <dgm:spPr/>
      <dgm:t>
        <a:bodyPr/>
        <a:lstStyle/>
        <a:p>
          <a:endParaRPr lang="pl-PL"/>
        </a:p>
      </dgm:t>
    </dgm:pt>
    <dgm:pt modelId="{944D42DD-F0F1-43FA-9829-4F435AB2CD5F}">
      <dgm:prSet phldrT="[Tekst]" custT="1"/>
      <dgm:spPr/>
      <dgm:t>
        <a:bodyPr/>
        <a:lstStyle/>
        <a:p>
          <a:r>
            <a:rPr lang="en-US" sz="1200" noProof="0" dirty="0" smtClean="0">
              <a:solidFill>
                <a:schemeClr val="tx1"/>
              </a:solidFill>
              <a:latin typeface="+mj-lt"/>
            </a:rPr>
            <a:t>Investor</a:t>
          </a:r>
          <a:r>
            <a:rPr lang="pl-PL" sz="1200" noProof="0" dirty="0" smtClean="0">
              <a:solidFill>
                <a:schemeClr val="tx1"/>
              </a:solidFill>
              <a:latin typeface="+mj-lt"/>
            </a:rPr>
            <a:t> – public company WCWI</a:t>
          </a:r>
          <a:r>
            <a:rPr lang="en-US" sz="1200" noProof="0" dirty="0" smtClean="0">
              <a:solidFill>
                <a:schemeClr val="tx1"/>
              </a:solidFill>
              <a:latin typeface="+mj-lt"/>
            </a:rPr>
            <a:t> (100% capital owned by the city)</a:t>
          </a:r>
          <a:endParaRPr lang="en-US" sz="1200" noProof="0" dirty="0">
            <a:solidFill>
              <a:schemeClr val="tx1"/>
            </a:solidFill>
            <a:latin typeface="+mj-lt"/>
          </a:endParaRPr>
        </a:p>
      </dgm:t>
    </dgm:pt>
    <dgm:pt modelId="{D839AF08-66CC-4664-B3FE-5027BDD167CB}" type="parTrans" cxnId="{0EA87B45-0C43-41E3-AF0A-AEF47E2E776D}">
      <dgm:prSet/>
      <dgm:spPr/>
    </dgm:pt>
    <dgm:pt modelId="{CD34CB66-65FD-4A28-B80E-BAB63371EC8B}" type="sibTrans" cxnId="{0EA87B45-0C43-41E3-AF0A-AEF47E2E776D}">
      <dgm:prSet/>
      <dgm:spPr/>
    </dgm:pt>
    <dgm:pt modelId="{45F1255B-C17F-4B13-B3C0-7DCCFC1F93DB}" type="pres">
      <dgm:prSet presAssocID="{480501F3-8378-4EB9-8A96-A71B1EB9C9B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F3944C01-1EB0-4FB5-A2E0-04AAD3F31D3E}" type="pres">
      <dgm:prSet presAssocID="{944D42DD-F0F1-43FA-9829-4F435AB2CD5F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91EE2253-E9B8-4560-9DAD-9D68F6ACE301}" type="pres">
      <dgm:prSet presAssocID="{CD34CB66-65FD-4A28-B80E-BAB63371EC8B}" presName="spacer" presStyleCnt="0"/>
      <dgm:spPr/>
    </dgm:pt>
    <dgm:pt modelId="{CD67B788-E552-48E9-AAEC-2DFC544985B2}" type="pres">
      <dgm:prSet presAssocID="{56F514A8-E944-4DD6-ACE9-34BA2CFDA044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B16FDDED-A3EE-418E-A953-40D95203CD38}" type="pres">
      <dgm:prSet presAssocID="{96345A34-61B2-42B1-9A90-4F8CD2041633}" presName="spacer" presStyleCnt="0"/>
      <dgm:spPr/>
    </dgm:pt>
    <dgm:pt modelId="{9B0A5951-6989-42E9-812F-1B7DB0F8E4BB}" type="pres">
      <dgm:prSet presAssocID="{FA665D3B-7D0A-4023-83F1-B2910D7E00F3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001E44BD-09D5-453D-BC56-ABCEA9FA447E}" type="pres">
      <dgm:prSet presAssocID="{83B095CF-6D05-4612-963D-8F26DF84AD3C}" presName="spacer" presStyleCnt="0"/>
      <dgm:spPr/>
    </dgm:pt>
    <dgm:pt modelId="{6F67C39A-BA28-4AB6-B097-520B438368F6}" type="pres">
      <dgm:prSet presAssocID="{7BBBA6BF-1F14-4B1F-9B51-1F906F153A97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8B7E0D19-6BEC-43D7-9AB7-536A9F6E6884}" type="pres">
      <dgm:prSet presAssocID="{C44A6AF0-AE17-4A06-A273-18D4D3EEC09A}" presName="spacer" presStyleCnt="0"/>
      <dgm:spPr/>
    </dgm:pt>
    <dgm:pt modelId="{940B3E4C-DBBD-46C7-B3FA-1FE29EE650D1}" type="pres">
      <dgm:prSet presAssocID="{6EAAB860-F9A0-4FB5-9A07-9800905818A5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0EA87B45-0C43-41E3-AF0A-AEF47E2E776D}" srcId="{480501F3-8378-4EB9-8A96-A71B1EB9C9B0}" destId="{944D42DD-F0F1-43FA-9829-4F435AB2CD5F}" srcOrd="0" destOrd="0" parTransId="{D839AF08-66CC-4664-B3FE-5027BDD167CB}" sibTransId="{CD34CB66-65FD-4A28-B80E-BAB63371EC8B}"/>
    <dgm:cxn modelId="{A3145B04-275E-466C-8137-4956AFD2ADCF}" type="presOf" srcId="{944D42DD-F0F1-43FA-9829-4F435AB2CD5F}" destId="{F3944C01-1EB0-4FB5-A2E0-04AAD3F31D3E}" srcOrd="0" destOrd="0" presId="urn:microsoft.com/office/officeart/2005/8/layout/vList2"/>
    <dgm:cxn modelId="{ECFB2128-06A2-4BA8-B699-68CA7D196551}" srcId="{480501F3-8378-4EB9-8A96-A71B1EB9C9B0}" destId="{56F514A8-E944-4DD6-ACE9-34BA2CFDA044}" srcOrd="1" destOrd="0" parTransId="{C900352B-ED8D-4B79-907C-9E5701618465}" sibTransId="{96345A34-61B2-42B1-9A90-4F8CD2041633}"/>
    <dgm:cxn modelId="{8CF6D054-669A-4189-89A7-9BEE344022FC}" srcId="{480501F3-8378-4EB9-8A96-A71B1EB9C9B0}" destId="{6EAAB860-F9A0-4FB5-9A07-9800905818A5}" srcOrd="4" destOrd="0" parTransId="{D383E485-7A26-4060-A7A6-331A07B78D04}" sibTransId="{BE505E10-3DBA-4CBE-94A6-372AE25E8859}"/>
    <dgm:cxn modelId="{B8AE191A-B95B-4ECA-BF63-2365EAF0D8DB}" type="presOf" srcId="{56F514A8-E944-4DD6-ACE9-34BA2CFDA044}" destId="{CD67B788-E552-48E9-AAEC-2DFC544985B2}" srcOrd="0" destOrd="0" presId="urn:microsoft.com/office/officeart/2005/8/layout/vList2"/>
    <dgm:cxn modelId="{1C1824AD-99A3-4159-835D-2ADF6D238339}" srcId="{480501F3-8378-4EB9-8A96-A71B1EB9C9B0}" destId="{7BBBA6BF-1F14-4B1F-9B51-1F906F153A97}" srcOrd="3" destOrd="0" parTransId="{6BF556A8-56A9-40A3-BD6F-B5C3C7911DA0}" sibTransId="{C44A6AF0-AE17-4A06-A273-18D4D3EEC09A}"/>
    <dgm:cxn modelId="{7F876A57-57E7-4DA3-9E11-2F2F7D351F4A}" type="presOf" srcId="{7BBBA6BF-1F14-4B1F-9B51-1F906F153A97}" destId="{6F67C39A-BA28-4AB6-B097-520B438368F6}" srcOrd="0" destOrd="0" presId="urn:microsoft.com/office/officeart/2005/8/layout/vList2"/>
    <dgm:cxn modelId="{926A0D00-B716-4C37-B9E0-892C200B8314}" srcId="{480501F3-8378-4EB9-8A96-A71B1EB9C9B0}" destId="{FA665D3B-7D0A-4023-83F1-B2910D7E00F3}" srcOrd="2" destOrd="0" parTransId="{B849FBDA-FC62-4872-B961-0C97EFE46A7D}" sibTransId="{83B095CF-6D05-4612-963D-8F26DF84AD3C}"/>
    <dgm:cxn modelId="{8C2ADF2A-4FEB-484E-AE01-2301056891F3}" type="presOf" srcId="{6EAAB860-F9A0-4FB5-9A07-9800905818A5}" destId="{940B3E4C-DBBD-46C7-B3FA-1FE29EE650D1}" srcOrd="0" destOrd="0" presId="urn:microsoft.com/office/officeart/2005/8/layout/vList2"/>
    <dgm:cxn modelId="{C5A68DED-6641-4920-A540-4A3C79775C79}" type="presOf" srcId="{FA665D3B-7D0A-4023-83F1-B2910D7E00F3}" destId="{9B0A5951-6989-42E9-812F-1B7DB0F8E4BB}" srcOrd="0" destOrd="0" presId="urn:microsoft.com/office/officeart/2005/8/layout/vList2"/>
    <dgm:cxn modelId="{B86859F5-E206-416B-979C-263AA78DCFE9}" type="presOf" srcId="{480501F3-8378-4EB9-8A96-A71B1EB9C9B0}" destId="{45F1255B-C17F-4B13-B3C0-7DCCFC1F93DB}" srcOrd="0" destOrd="0" presId="urn:microsoft.com/office/officeart/2005/8/layout/vList2"/>
    <dgm:cxn modelId="{EA5A3823-4653-4277-98A5-E7C02150B1CF}" type="presParOf" srcId="{45F1255B-C17F-4B13-B3C0-7DCCFC1F93DB}" destId="{F3944C01-1EB0-4FB5-A2E0-04AAD3F31D3E}" srcOrd="0" destOrd="0" presId="urn:microsoft.com/office/officeart/2005/8/layout/vList2"/>
    <dgm:cxn modelId="{2F729F4A-BF6A-4FC7-B8FE-68F7E94FA589}" type="presParOf" srcId="{45F1255B-C17F-4B13-B3C0-7DCCFC1F93DB}" destId="{91EE2253-E9B8-4560-9DAD-9D68F6ACE301}" srcOrd="1" destOrd="0" presId="urn:microsoft.com/office/officeart/2005/8/layout/vList2"/>
    <dgm:cxn modelId="{542348F0-A12D-4409-A2BA-2F7B995F5024}" type="presParOf" srcId="{45F1255B-C17F-4B13-B3C0-7DCCFC1F93DB}" destId="{CD67B788-E552-48E9-AAEC-2DFC544985B2}" srcOrd="2" destOrd="0" presId="urn:microsoft.com/office/officeart/2005/8/layout/vList2"/>
    <dgm:cxn modelId="{2DD0EF1F-DC21-4477-BE92-948FC94C4F0A}" type="presParOf" srcId="{45F1255B-C17F-4B13-B3C0-7DCCFC1F93DB}" destId="{B16FDDED-A3EE-418E-A953-40D95203CD38}" srcOrd="3" destOrd="0" presId="urn:microsoft.com/office/officeart/2005/8/layout/vList2"/>
    <dgm:cxn modelId="{5BB80261-704F-4AE8-BFF8-E1F368024F75}" type="presParOf" srcId="{45F1255B-C17F-4B13-B3C0-7DCCFC1F93DB}" destId="{9B0A5951-6989-42E9-812F-1B7DB0F8E4BB}" srcOrd="4" destOrd="0" presId="urn:microsoft.com/office/officeart/2005/8/layout/vList2"/>
    <dgm:cxn modelId="{4CE4C74C-C8D5-4DCC-8442-92BB7EE55686}" type="presParOf" srcId="{45F1255B-C17F-4B13-B3C0-7DCCFC1F93DB}" destId="{001E44BD-09D5-453D-BC56-ABCEA9FA447E}" srcOrd="5" destOrd="0" presId="urn:microsoft.com/office/officeart/2005/8/layout/vList2"/>
    <dgm:cxn modelId="{F7815CE5-D596-49C5-8E49-F9F14D30E1CF}" type="presParOf" srcId="{45F1255B-C17F-4B13-B3C0-7DCCFC1F93DB}" destId="{6F67C39A-BA28-4AB6-B097-520B438368F6}" srcOrd="6" destOrd="0" presId="urn:microsoft.com/office/officeart/2005/8/layout/vList2"/>
    <dgm:cxn modelId="{1F1E7AE2-C038-4B6C-AB1C-BFAE9EC33282}" type="presParOf" srcId="{45F1255B-C17F-4B13-B3C0-7DCCFC1F93DB}" destId="{8B7E0D19-6BEC-43D7-9AB7-536A9F6E6884}" srcOrd="7" destOrd="0" presId="urn:microsoft.com/office/officeart/2005/8/layout/vList2"/>
    <dgm:cxn modelId="{B839F8DC-9DA5-4FBE-9C15-3C6163E77933}" type="presParOf" srcId="{45F1255B-C17F-4B13-B3C0-7DCCFC1F93DB}" destId="{940B3E4C-DBBD-46C7-B3FA-1FE29EE650D1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DBCFC4F-74CD-4AEE-8B63-3DBB9CD3771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4B802C87-C140-4167-8154-E9FF76BB5844}">
      <dgm:prSet phldrT="[Tekst]" custT="1"/>
      <dgm:spPr/>
      <dgm:t>
        <a:bodyPr/>
        <a:lstStyle/>
        <a:p>
          <a:r>
            <a:rPr lang="en-US" sz="1600" noProof="0" dirty="0" smtClean="0">
              <a:solidFill>
                <a:schemeClr val="tx1"/>
              </a:solidFill>
            </a:rPr>
            <a:t>The main barriers in the implementation process </a:t>
          </a:r>
          <a:r>
            <a:rPr lang="en-US" sz="1600" noProof="0" dirty="0" smtClean="0">
              <a:solidFill>
                <a:schemeClr val="tx1"/>
              </a:solidFill>
            </a:rPr>
            <a:t>at </a:t>
          </a:r>
          <a:r>
            <a:rPr lang="en-US" sz="1600" noProof="0" dirty="0" smtClean="0">
              <a:solidFill>
                <a:schemeClr val="tx1"/>
              </a:solidFill>
            </a:rPr>
            <a:t>the initial stage:</a:t>
          </a:r>
          <a:endParaRPr lang="en-US" sz="1600" noProof="0" dirty="0">
            <a:solidFill>
              <a:schemeClr val="tx1"/>
            </a:solidFill>
          </a:endParaRPr>
        </a:p>
      </dgm:t>
    </dgm:pt>
    <dgm:pt modelId="{9C49D192-93A6-4857-B341-A8C50741864A}" type="parTrans" cxnId="{C59EAE40-B05A-46E9-8090-E201479C5991}">
      <dgm:prSet/>
      <dgm:spPr/>
      <dgm:t>
        <a:bodyPr/>
        <a:lstStyle/>
        <a:p>
          <a:endParaRPr lang="en-GB"/>
        </a:p>
      </dgm:t>
    </dgm:pt>
    <dgm:pt modelId="{7FF7B432-EF7A-453F-A812-F2648ABEBB38}" type="sibTrans" cxnId="{C59EAE40-B05A-46E9-8090-E201479C5991}">
      <dgm:prSet/>
      <dgm:spPr/>
      <dgm:t>
        <a:bodyPr/>
        <a:lstStyle/>
        <a:p>
          <a:endParaRPr lang="en-GB"/>
        </a:p>
      </dgm:t>
    </dgm:pt>
    <dgm:pt modelId="{8C3FDFD5-FB52-4B70-97AB-C18973544E9F}">
      <dgm:prSet phldrT="[Tekst]" custT="1"/>
      <dgm:spPr/>
      <dgm:t>
        <a:bodyPr/>
        <a:lstStyle/>
        <a:p>
          <a:r>
            <a:rPr lang="en-US" sz="1100" noProof="0" dirty="0" smtClean="0">
              <a:solidFill>
                <a:schemeClr val="tx1"/>
              </a:solidFill>
            </a:rPr>
            <a:t>Lack of a relevant regulation on the provision of regional investment aid by urban development funds under regional operational </a:t>
          </a:r>
          <a:r>
            <a:rPr lang="en-US" sz="1100" noProof="0" dirty="0" err="1" smtClean="0">
              <a:solidFill>
                <a:schemeClr val="tx1"/>
              </a:solidFill>
            </a:rPr>
            <a:t>programmes</a:t>
          </a:r>
          <a:r>
            <a:rPr lang="en-US" sz="1100" noProof="0" dirty="0" smtClean="0">
              <a:solidFill>
                <a:schemeClr val="tx1"/>
              </a:solidFill>
            </a:rPr>
            <a:t> at the initial stage of implementation (adopted 21 December 2010)</a:t>
          </a:r>
          <a:r>
            <a:rPr lang="pl-PL" sz="1100" noProof="0" dirty="0" smtClean="0">
              <a:solidFill>
                <a:schemeClr val="tx1"/>
              </a:solidFill>
            </a:rPr>
            <a:t>,</a:t>
          </a:r>
          <a:endParaRPr lang="en-US" sz="1100" noProof="0" dirty="0">
            <a:solidFill>
              <a:schemeClr val="tx1"/>
            </a:solidFill>
          </a:endParaRPr>
        </a:p>
      </dgm:t>
    </dgm:pt>
    <dgm:pt modelId="{26E077BA-9ABD-44FB-934C-EED576CA00A7}" type="parTrans" cxnId="{D8AAF2FF-E499-47E3-87DF-2F44469D861E}">
      <dgm:prSet/>
      <dgm:spPr/>
      <dgm:t>
        <a:bodyPr/>
        <a:lstStyle/>
        <a:p>
          <a:endParaRPr lang="en-GB"/>
        </a:p>
      </dgm:t>
    </dgm:pt>
    <dgm:pt modelId="{5227E5E3-47A2-4ACA-989C-E7E601ABE38B}" type="sibTrans" cxnId="{D8AAF2FF-E499-47E3-87DF-2F44469D861E}">
      <dgm:prSet/>
      <dgm:spPr/>
      <dgm:t>
        <a:bodyPr/>
        <a:lstStyle/>
        <a:p>
          <a:endParaRPr lang="en-GB"/>
        </a:p>
      </dgm:t>
    </dgm:pt>
    <dgm:pt modelId="{98C86175-4F1B-4EA2-8C58-61FECB962A01}">
      <dgm:prSet phldrT="[Tekst]" custT="1"/>
      <dgm:spPr/>
      <dgm:t>
        <a:bodyPr/>
        <a:lstStyle/>
        <a:p>
          <a:endParaRPr lang="en-US" sz="1100" noProof="0" dirty="0">
            <a:solidFill>
              <a:schemeClr val="tx1"/>
            </a:solidFill>
          </a:endParaRPr>
        </a:p>
      </dgm:t>
    </dgm:pt>
    <dgm:pt modelId="{02202ADA-596B-40E3-AE7D-DC89556DC749}" type="parTrans" cxnId="{62CCC196-88B3-47E4-B00D-0A14A62F8DDC}">
      <dgm:prSet/>
      <dgm:spPr/>
      <dgm:t>
        <a:bodyPr/>
        <a:lstStyle/>
        <a:p>
          <a:endParaRPr lang="en-GB"/>
        </a:p>
      </dgm:t>
    </dgm:pt>
    <dgm:pt modelId="{C3C721D9-8863-4D25-A132-39BD5D9FCFE9}" type="sibTrans" cxnId="{62CCC196-88B3-47E4-B00D-0A14A62F8DDC}">
      <dgm:prSet/>
      <dgm:spPr/>
      <dgm:t>
        <a:bodyPr/>
        <a:lstStyle/>
        <a:p>
          <a:endParaRPr lang="en-GB"/>
        </a:p>
      </dgm:t>
    </dgm:pt>
    <dgm:pt modelId="{3596AD1A-68A8-4E75-840A-50830168272A}">
      <dgm:prSet custT="1"/>
      <dgm:spPr/>
      <dgm:t>
        <a:bodyPr/>
        <a:lstStyle/>
        <a:p>
          <a:r>
            <a:rPr lang="en-US" sz="1100" noProof="0" dirty="0" smtClean="0">
              <a:solidFill>
                <a:schemeClr val="tx1"/>
              </a:solidFill>
            </a:rPr>
            <a:t>Long term needed to adjust the potential investments to the JESSICA requirements </a:t>
          </a:r>
          <a:r>
            <a:rPr lang="en-US" sz="1100" noProof="0" dirty="0" smtClean="0">
              <a:solidFill>
                <a:schemeClr val="tx1"/>
              </a:solidFill>
            </a:rPr>
            <a:t>e</a:t>
          </a:r>
          <a:r>
            <a:rPr lang="pl-PL" sz="1100" noProof="0" dirty="0" smtClean="0">
              <a:solidFill>
                <a:schemeClr val="tx1"/>
              </a:solidFill>
            </a:rPr>
            <a:t>.</a:t>
          </a:r>
          <a:r>
            <a:rPr lang="en-US" sz="1100" noProof="0" dirty="0" smtClean="0">
              <a:solidFill>
                <a:schemeClr val="tx1"/>
              </a:solidFill>
            </a:rPr>
            <a:t>g</a:t>
          </a:r>
          <a:r>
            <a:rPr lang="en-US" sz="1100" noProof="0" dirty="0" smtClean="0">
              <a:solidFill>
                <a:schemeClr val="tx1"/>
              </a:solidFill>
            </a:rPr>
            <a:t>. </a:t>
          </a:r>
          <a:r>
            <a:rPr lang="pl-PL" sz="1100" noProof="0" dirty="0" smtClean="0">
              <a:solidFill>
                <a:schemeClr val="tx1"/>
              </a:solidFill>
            </a:rPr>
            <a:t>s</a:t>
          </a:r>
          <a:r>
            <a:rPr lang="en-US" sz="1100" noProof="0" dirty="0" err="1" smtClean="0">
              <a:solidFill>
                <a:schemeClr val="tx1"/>
              </a:solidFill>
            </a:rPr>
            <a:t>ocial</a:t>
          </a:r>
          <a:r>
            <a:rPr lang="en-US" sz="1100" noProof="0" dirty="0" smtClean="0">
              <a:solidFill>
                <a:schemeClr val="tx1"/>
              </a:solidFill>
            </a:rPr>
            <a:t> </a:t>
          </a:r>
          <a:r>
            <a:rPr lang="en-US" sz="1100" noProof="0" dirty="0" smtClean="0">
              <a:solidFill>
                <a:schemeClr val="tx1"/>
              </a:solidFill>
            </a:rPr>
            <a:t>effects of the projects</a:t>
          </a:r>
          <a:r>
            <a:rPr lang="pl-PL" sz="1100" noProof="0" dirty="0" smtClean="0">
              <a:solidFill>
                <a:schemeClr val="tx1"/>
              </a:solidFill>
            </a:rPr>
            <a:t>,</a:t>
          </a:r>
          <a:endParaRPr lang="en-US" sz="1100" noProof="0" dirty="0">
            <a:solidFill>
              <a:schemeClr val="tx1"/>
            </a:solidFill>
          </a:endParaRPr>
        </a:p>
      </dgm:t>
    </dgm:pt>
    <dgm:pt modelId="{CAACC7D6-CF39-4C84-B6C9-D1666EC8C740}" type="parTrans" cxnId="{6BC21209-8629-4FC1-A0B8-F58F38C12F4A}">
      <dgm:prSet/>
      <dgm:spPr/>
      <dgm:t>
        <a:bodyPr/>
        <a:lstStyle/>
        <a:p>
          <a:endParaRPr lang="en-GB"/>
        </a:p>
      </dgm:t>
    </dgm:pt>
    <dgm:pt modelId="{4E6C2148-F30A-4675-947F-92FB5190EDEE}" type="sibTrans" cxnId="{6BC21209-8629-4FC1-A0B8-F58F38C12F4A}">
      <dgm:prSet/>
      <dgm:spPr/>
      <dgm:t>
        <a:bodyPr/>
        <a:lstStyle/>
        <a:p>
          <a:endParaRPr lang="en-GB"/>
        </a:p>
      </dgm:t>
    </dgm:pt>
    <dgm:pt modelId="{49F70854-F42C-4E55-A9A7-ADFF09967AC2}">
      <dgm:prSet custT="1"/>
      <dgm:spPr/>
      <dgm:t>
        <a:bodyPr/>
        <a:lstStyle/>
        <a:p>
          <a:r>
            <a:rPr lang="en-US" sz="1100" noProof="0" dirty="0" smtClean="0">
              <a:solidFill>
                <a:schemeClr val="tx1"/>
              </a:solidFill>
            </a:rPr>
            <a:t>Insufficient preparation of Urban Projects by the applicants at the time of submission</a:t>
          </a:r>
          <a:r>
            <a:rPr lang="pl-PL" sz="1100" noProof="0" dirty="0" smtClean="0">
              <a:solidFill>
                <a:schemeClr val="tx1"/>
              </a:solidFill>
            </a:rPr>
            <a:t>,</a:t>
          </a:r>
          <a:endParaRPr lang="en-US" sz="1100" noProof="0" dirty="0">
            <a:solidFill>
              <a:schemeClr val="tx1"/>
            </a:solidFill>
          </a:endParaRPr>
        </a:p>
      </dgm:t>
    </dgm:pt>
    <dgm:pt modelId="{2B9B83C2-8706-4714-8C31-29A084C91B27}" type="parTrans" cxnId="{068893C7-0AF2-4494-9BC2-2F59060E2C40}">
      <dgm:prSet/>
      <dgm:spPr/>
      <dgm:t>
        <a:bodyPr/>
        <a:lstStyle/>
        <a:p>
          <a:endParaRPr lang="en-GB"/>
        </a:p>
      </dgm:t>
    </dgm:pt>
    <dgm:pt modelId="{4AA3BD36-D06F-413A-BC8E-AF421BCC6D65}" type="sibTrans" cxnId="{068893C7-0AF2-4494-9BC2-2F59060E2C40}">
      <dgm:prSet/>
      <dgm:spPr/>
      <dgm:t>
        <a:bodyPr/>
        <a:lstStyle/>
        <a:p>
          <a:endParaRPr lang="en-GB"/>
        </a:p>
      </dgm:t>
    </dgm:pt>
    <dgm:pt modelId="{A10465CF-42F4-4326-B4AA-D5AB76E09150}">
      <dgm:prSet custT="1"/>
      <dgm:spPr/>
      <dgm:t>
        <a:bodyPr/>
        <a:lstStyle/>
        <a:p>
          <a:r>
            <a:rPr lang="en-US" sz="1100" noProof="0" dirty="0" smtClean="0">
              <a:solidFill>
                <a:schemeClr val="tx1"/>
              </a:solidFill>
            </a:rPr>
            <a:t>Typically low return on investments in Urban Projects, preventing the repayment of the Project loans</a:t>
          </a:r>
          <a:r>
            <a:rPr lang="pl-PL" sz="1100" noProof="0" dirty="0" smtClean="0">
              <a:solidFill>
                <a:schemeClr val="tx1"/>
              </a:solidFill>
            </a:rPr>
            <a:t>,</a:t>
          </a:r>
          <a:endParaRPr lang="en-US" sz="1100" noProof="0" dirty="0">
            <a:solidFill>
              <a:schemeClr val="tx1"/>
            </a:solidFill>
          </a:endParaRPr>
        </a:p>
      </dgm:t>
    </dgm:pt>
    <dgm:pt modelId="{347355F1-2531-463A-9645-18B3733C8B39}" type="parTrans" cxnId="{B1018252-5D93-413D-8660-1667B019A1B2}">
      <dgm:prSet/>
      <dgm:spPr/>
      <dgm:t>
        <a:bodyPr/>
        <a:lstStyle/>
        <a:p>
          <a:endParaRPr lang="en-GB"/>
        </a:p>
      </dgm:t>
    </dgm:pt>
    <dgm:pt modelId="{ACF6A88F-38EB-4A60-AC14-9C8F90F1C390}" type="sibTrans" cxnId="{B1018252-5D93-413D-8660-1667B019A1B2}">
      <dgm:prSet/>
      <dgm:spPr/>
      <dgm:t>
        <a:bodyPr/>
        <a:lstStyle/>
        <a:p>
          <a:endParaRPr lang="en-GB"/>
        </a:p>
      </dgm:t>
    </dgm:pt>
    <dgm:pt modelId="{F3463358-3EEE-47B2-83F0-316E872AE3A0}">
      <dgm:prSet custT="1"/>
      <dgm:spPr/>
      <dgm:t>
        <a:bodyPr/>
        <a:lstStyle/>
        <a:p>
          <a:r>
            <a:rPr lang="en-US" sz="1100" noProof="0" dirty="0" smtClean="0">
              <a:solidFill>
                <a:schemeClr val="tx1"/>
              </a:solidFill>
            </a:rPr>
            <a:t>Lack of adequate securities</a:t>
          </a:r>
          <a:r>
            <a:rPr lang="pl-PL" sz="1100" noProof="0" dirty="0" smtClean="0">
              <a:solidFill>
                <a:schemeClr val="tx1"/>
              </a:solidFill>
            </a:rPr>
            <a:t>,</a:t>
          </a:r>
          <a:endParaRPr lang="en-US" sz="1100" noProof="0" dirty="0">
            <a:solidFill>
              <a:schemeClr val="tx1"/>
            </a:solidFill>
          </a:endParaRPr>
        </a:p>
      </dgm:t>
    </dgm:pt>
    <dgm:pt modelId="{BB8830B0-E7C4-4F08-ADE6-AF28B84AA979}" type="parTrans" cxnId="{5A58AAA5-3400-42B9-B42E-130938166970}">
      <dgm:prSet/>
      <dgm:spPr/>
      <dgm:t>
        <a:bodyPr/>
        <a:lstStyle/>
        <a:p>
          <a:endParaRPr lang="en-GB"/>
        </a:p>
      </dgm:t>
    </dgm:pt>
    <dgm:pt modelId="{3852E96C-578F-4F0A-91B4-225C305CAAEE}" type="sibTrans" cxnId="{5A58AAA5-3400-42B9-B42E-130938166970}">
      <dgm:prSet/>
      <dgm:spPr/>
      <dgm:t>
        <a:bodyPr/>
        <a:lstStyle/>
        <a:p>
          <a:endParaRPr lang="en-GB"/>
        </a:p>
      </dgm:t>
    </dgm:pt>
    <dgm:pt modelId="{D4CB48BB-A6A8-4FD6-B873-D3CDE16DA86D}">
      <dgm:prSet custT="1"/>
      <dgm:spPr/>
      <dgm:t>
        <a:bodyPr/>
        <a:lstStyle/>
        <a:p>
          <a:r>
            <a:rPr lang="en-US" sz="1100" noProof="0" dirty="0" smtClean="0">
              <a:solidFill>
                <a:schemeClr val="tx1"/>
              </a:solidFill>
            </a:rPr>
            <a:t>Additional requirements on the project promoters – the need to include the investment in an Integrated Plan of Sustainable Urban Development</a:t>
          </a:r>
          <a:r>
            <a:rPr lang="pl-PL" sz="1100" noProof="0" dirty="0" smtClean="0">
              <a:solidFill>
                <a:schemeClr val="tx1"/>
              </a:solidFill>
            </a:rPr>
            <a:t>,</a:t>
          </a:r>
          <a:endParaRPr lang="en-US" sz="1100" noProof="0" dirty="0">
            <a:solidFill>
              <a:schemeClr val="tx1"/>
            </a:solidFill>
          </a:endParaRPr>
        </a:p>
      </dgm:t>
    </dgm:pt>
    <dgm:pt modelId="{9D14D1BE-9774-41B5-82F5-87C36803D710}" type="parTrans" cxnId="{F4FA0088-FDA0-4C70-9EA7-BEA5A2831505}">
      <dgm:prSet/>
      <dgm:spPr/>
      <dgm:t>
        <a:bodyPr/>
        <a:lstStyle/>
        <a:p>
          <a:endParaRPr lang="en-GB"/>
        </a:p>
      </dgm:t>
    </dgm:pt>
    <dgm:pt modelId="{FF6D375B-69E1-4F74-B9BA-291641FE75EA}" type="sibTrans" cxnId="{F4FA0088-FDA0-4C70-9EA7-BEA5A2831505}">
      <dgm:prSet/>
      <dgm:spPr/>
      <dgm:t>
        <a:bodyPr/>
        <a:lstStyle/>
        <a:p>
          <a:endParaRPr lang="en-GB"/>
        </a:p>
      </dgm:t>
    </dgm:pt>
    <dgm:pt modelId="{5BF08FAF-6D7D-4CA2-BE21-A81FAB1FBB25}">
      <dgm:prSet custT="1"/>
      <dgm:spPr/>
      <dgm:t>
        <a:bodyPr/>
        <a:lstStyle/>
        <a:p>
          <a:r>
            <a:rPr lang="en-US" sz="1100" noProof="0" dirty="0" smtClean="0">
              <a:solidFill>
                <a:schemeClr val="tx1"/>
              </a:solidFill>
            </a:rPr>
            <a:t>High indebtedness of local governments, precluding entering into new commitments </a:t>
          </a:r>
          <a:r>
            <a:rPr lang="pl-PL" sz="1100" noProof="0" dirty="0" smtClean="0">
              <a:solidFill>
                <a:schemeClr val="tx1"/>
              </a:solidFill>
            </a:rPr>
            <a:t>.</a:t>
          </a:r>
          <a:endParaRPr lang="en-US" sz="1100" noProof="0" dirty="0">
            <a:solidFill>
              <a:schemeClr val="tx1"/>
            </a:solidFill>
          </a:endParaRPr>
        </a:p>
      </dgm:t>
    </dgm:pt>
    <dgm:pt modelId="{453D78F8-BCF6-4D83-A8A8-6EA6742A2D6D}" type="parTrans" cxnId="{0C12A7D4-92ED-43F8-B378-A3770203F257}">
      <dgm:prSet/>
      <dgm:spPr/>
      <dgm:t>
        <a:bodyPr/>
        <a:lstStyle/>
        <a:p>
          <a:endParaRPr lang="en-GB"/>
        </a:p>
      </dgm:t>
    </dgm:pt>
    <dgm:pt modelId="{BACBEEA0-A7FA-4938-8AF3-29FF38036D0B}" type="sibTrans" cxnId="{0C12A7D4-92ED-43F8-B378-A3770203F257}">
      <dgm:prSet/>
      <dgm:spPr/>
      <dgm:t>
        <a:bodyPr/>
        <a:lstStyle/>
        <a:p>
          <a:endParaRPr lang="en-GB"/>
        </a:p>
      </dgm:t>
    </dgm:pt>
    <dgm:pt modelId="{FDB74E89-932A-409D-8800-240AA11A2FE7}">
      <dgm:prSet phldrT="[Tekst]" custT="1"/>
      <dgm:spPr/>
      <dgm:t>
        <a:bodyPr/>
        <a:lstStyle/>
        <a:p>
          <a:endParaRPr lang="en-US" sz="1100" noProof="0" dirty="0">
            <a:solidFill>
              <a:schemeClr val="tx1"/>
            </a:solidFill>
          </a:endParaRPr>
        </a:p>
      </dgm:t>
    </dgm:pt>
    <dgm:pt modelId="{C24AE77D-1FC2-4F0A-B1FE-ACA8C973CAAD}" type="parTrans" cxnId="{9469B675-0B14-4416-9110-35A423915EB7}">
      <dgm:prSet/>
      <dgm:spPr/>
    </dgm:pt>
    <dgm:pt modelId="{1EF14D12-7521-4503-AAE7-256AAE8828FB}" type="sibTrans" cxnId="{9469B675-0B14-4416-9110-35A423915EB7}">
      <dgm:prSet/>
      <dgm:spPr/>
    </dgm:pt>
    <dgm:pt modelId="{95C1D52E-0FDB-4A42-A6BA-C19C9CE806FF}" type="pres">
      <dgm:prSet presAssocID="{7DBCFC4F-74CD-4AEE-8B63-3DBB9CD3771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EB693286-AAC2-4935-97A6-4858B390E81A}" type="pres">
      <dgm:prSet presAssocID="{4B802C87-C140-4167-8154-E9FF76BB584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4F74791-44E4-47A4-BFAA-2DA79D5E851B}" type="pres">
      <dgm:prSet presAssocID="{4B802C87-C140-4167-8154-E9FF76BB5844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A571268E-4535-4044-8280-64DB46B12538}" type="presOf" srcId="{3596AD1A-68A8-4E75-840A-50830168272A}" destId="{F4F74791-44E4-47A4-BFAA-2DA79D5E851B}" srcOrd="0" destOrd="2" presId="urn:microsoft.com/office/officeart/2005/8/layout/vList2"/>
    <dgm:cxn modelId="{068893C7-0AF2-4494-9BC2-2F59060E2C40}" srcId="{4B802C87-C140-4167-8154-E9FF76BB5844}" destId="{49F70854-F42C-4E55-A9A7-ADFF09967AC2}" srcOrd="3" destOrd="0" parTransId="{2B9B83C2-8706-4714-8C31-29A084C91B27}" sibTransId="{4AA3BD36-D06F-413A-BC8E-AF421BCC6D65}"/>
    <dgm:cxn modelId="{E935AA0F-357E-4DB2-A668-99919BCE348C}" type="presOf" srcId="{A10465CF-42F4-4326-B4AA-D5AB76E09150}" destId="{F4F74791-44E4-47A4-BFAA-2DA79D5E851B}" srcOrd="0" destOrd="4" presId="urn:microsoft.com/office/officeart/2005/8/layout/vList2"/>
    <dgm:cxn modelId="{0C12A7D4-92ED-43F8-B378-A3770203F257}" srcId="{4B802C87-C140-4167-8154-E9FF76BB5844}" destId="{5BF08FAF-6D7D-4CA2-BE21-A81FAB1FBB25}" srcOrd="7" destOrd="0" parTransId="{453D78F8-BCF6-4D83-A8A8-6EA6742A2D6D}" sibTransId="{BACBEEA0-A7FA-4938-8AF3-29FF38036D0B}"/>
    <dgm:cxn modelId="{F4FA0088-FDA0-4C70-9EA7-BEA5A2831505}" srcId="{4B802C87-C140-4167-8154-E9FF76BB5844}" destId="{D4CB48BB-A6A8-4FD6-B873-D3CDE16DA86D}" srcOrd="6" destOrd="0" parTransId="{9D14D1BE-9774-41B5-82F5-87C36803D710}" sibTransId="{FF6D375B-69E1-4F74-B9BA-291641FE75EA}"/>
    <dgm:cxn modelId="{6B178631-B099-480E-B973-03A79AD95DA9}" type="presOf" srcId="{D4CB48BB-A6A8-4FD6-B873-D3CDE16DA86D}" destId="{F4F74791-44E4-47A4-BFAA-2DA79D5E851B}" srcOrd="0" destOrd="6" presId="urn:microsoft.com/office/officeart/2005/8/layout/vList2"/>
    <dgm:cxn modelId="{6BC21209-8629-4FC1-A0B8-F58F38C12F4A}" srcId="{4B802C87-C140-4167-8154-E9FF76BB5844}" destId="{3596AD1A-68A8-4E75-840A-50830168272A}" srcOrd="2" destOrd="0" parTransId="{CAACC7D6-CF39-4C84-B6C9-D1666EC8C740}" sibTransId="{4E6C2148-F30A-4675-947F-92FB5190EDEE}"/>
    <dgm:cxn modelId="{AED4C662-7C5E-494E-B907-4A73C425F40F}" type="presOf" srcId="{8C3FDFD5-FB52-4B70-97AB-C18973544E9F}" destId="{F4F74791-44E4-47A4-BFAA-2DA79D5E851B}" srcOrd="0" destOrd="1" presId="urn:microsoft.com/office/officeart/2005/8/layout/vList2"/>
    <dgm:cxn modelId="{313B7C97-190D-4154-B92F-0A389805373B}" type="presOf" srcId="{98C86175-4F1B-4EA2-8C58-61FECB962A01}" destId="{F4F74791-44E4-47A4-BFAA-2DA79D5E851B}" srcOrd="0" destOrd="8" presId="urn:microsoft.com/office/officeart/2005/8/layout/vList2"/>
    <dgm:cxn modelId="{6D67B762-55FD-4AFD-9795-70370A03BA3A}" type="presOf" srcId="{49F70854-F42C-4E55-A9A7-ADFF09967AC2}" destId="{F4F74791-44E4-47A4-BFAA-2DA79D5E851B}" srcOrd="0" destOrd="3" presId="urn:microsoft.com/office/officeart/2005/8/layout/vList2"/>
    <dgm:cxn modelId="{5A58AAA5-3400-42B9-B42E-130938166970}" srcId="{4B802C87-C140-4167-8154-E9FF76BB5844}" destId="{F3463358-3EEE-47B2-83F0-316E872AE3A0}" srcOrd="5" destOrd="0" parTransId="{BB8830B0-E7C4-4F08-ADE6-AF28B84AA979}" sibTransId="{3852E96C-578F-4F0A-91B4-225C305CAAEE}"/>
    <dgm:cxn modelId="{80FD2189-CD03-423E-9050-D1792B8D971F}" type="presOf" srcId="{4B802C87-C140-4167-8154-E9FF76BB5844}" destId="{EB693286-AAC2-4935-97A6-4858B390E81A}" srcOrd="0" destOrd="0" presId="urn:microsoft.com/office/officeart/2005/8/layout/vList2"/>
    <dgm:cxn modelId="{62CCC196-88B3-47E4-B00D-0A14A62F8DDC}" srcId="{4B802C87-C140-4167-8154-E9FF76BB5844}" destId="{98C86175-4F1B-4EA2-8C58-61FECB962A01}" srcOrd="8" destOrd="0" parTransId="{02202ADA-596B-40E3-AE7D-DC89556DC749}" sibTransId="{C3C721D9-8863-4D25-A132-39BD5D9FCFE9}"/>
    <dgm:cxn modelId="{C59EAE40-B05A-46E9-8090-E201479C5991}" srcId="{7DBCFC4F-74CD-4AEE-8B63-3DBB9CD37711}" destId="{4B802C87-C140-4167-8154-E9FF76BB5844}" srcOrd="0" destOrd="0" parTransId="{9C49D192-93A6-4857-B341-A8C50741864A}" sibTransId="{7FF7B432-EF7A-453F-A812-F2648ABEBB38}"/>
    <dgm:cxn modelId="{6990F083-8257-400F-9A17-41E1D2DB830E}" type="presOf" srcId="{5BF08FAF-6D7D-4CA2-BE21-A81FAB1FBB25}" destId="{F4F74791-44E4-47A4-BFAA-2DA79D5E851B}" srcOrd="0" destOrd="7" presId="urn:microsoft.com/office/officeart/2005/8/layout/vList2"/>
    <dgm:cxn modelId="{9469B675-0B14-4416-9110-35A423915EB7}" srcId="{4B802C87-C140-4167-8154-E9FF76BB5844}" destId="{FDB74E89-932A-409D-8800-240AA11A2FE7}" srcOrd="0" destOrd="0" parTransId="{C24AE77D-1FC2-4F0A-B1FE-ACA8C973CAAD}" sibTransId="{1EF14D12-7521-4503-AAE7-256AAE8828FB}"/>
    <dgm:cxn modelId="{B1018252-5D93-413D-8660-1667B019A1B2}" srcId="{4B802C87-C140-4167-8154-E9FF76BB5844}" destId="{A10465CF-42F4-4326-B4AA-D5AB76E09150}" srcOrd="4" destOrd="0" parTransId="{347355F1-2531-463A-9645-18B3733C8B39}" sibTransId="{ACF6A88F-38EB-4A60-AC14-9C8F90F1C390}"/>
    <dgm:cxn modelId="{D8AAF2FF-E499-47E3-87DF-2F44469D861E}" srcId="{4B802C87-C140-4167-8154-E9FF76BB5844}" destId="{8C3FDFD5-FB52-4B70-97AB-C18973544E9F}" srcOrd="1" destOrd="0" parTransId="{26E077BA-9ABD-44FB-934C-EED576CA00A7}" sibTransId="{5227E5E3-47A2-4ACA-989C-E7E601ABE38B}"/>
    <dgm:cxn modelId="{1F3B3E61-E16A-4561-8CA1-CF82D9C376D5}" type="presOf" srcId="{7DBCFC4F-74CD-4AEE-8B63-3DBB9CD37711}" destId="{95C1D52E-0FDB-4A42-A6BA-C19C9CE806FF}" srcOrd="0" destOrd="0" presId="urn:microsoft.com/office/officeart/2005/8/layout/vList2"/>
    <dgm:cxn modelId="{E377DDB7-26E7-4006-A8FF-8BD16D9B2E10}" type="presOf" srcId="{F3463358-3EEE-47B2-83F0-316E872AE3A0}" destId="{F4F74791-44E4-47A4-BFAA-2DA79D5E851B}" srcOrd="0" destOrd="5" presId="urn:microsoft.com/office/officeart/2005/8/layout/vList2"/>
    <dgm:cxn modelId="{B132DBB8-6B9D-4625-9424-65B8237079BE}" type="presOf" srcId="{FDB74E89-932A-409D-8800-240AA11A2FE7}" destId="{F4F74791-44E4-47A4-BFAA-2DA79D5E851B}" srcOrd="0" destOrd="0" presId="urn:microsoft.com/office/officeart/2005/8/layout/vList2"/>
    <dgm:cxn modelId="{0CA0FFC4-C83D-4817-82C9-1CF4A10EFFAF}" type="presParOf" srcId="{95C1D52E-0FDB-4A42-A6BA-C19C9CE806FF}" destId="{EB693286-AAC2-4935-97A6-4858B390E81A}" srcOrd="0" destOrd="0" presId="urn:microsoft.com/office/officeart/2005/8/layout/vList2"/>
    <dgm:cxn modelId="{51056C29-71A6-4AF8-A049-C8380E1F50B9}" type="presParOf" srcId="{95C1D52E-0FDB-4A42-A6BA-C19C9CE806FF}" destId="{F4F74791-44E4-47A4-BFAA-2DA79D5E851B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0C0FB7E-3D62-4F36-BF06-2708A7B08602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DD0C972C-41CE-4B08-BDCB-15056B706546}">
      <dgm:prSet phldrT="[Tekst]" custT="1"/>
      <dgm:spPr/>
      <dgm:t>
        <a:bodyPr/>
        <a:lstStyle/>
        <a:p>
          <a:r>
            <a:rPr lang="en-AU" sz="1300" noProof="0" smtClean="0">
              <a:solidFill>
                <a:schemeClr val="tx1"/>
              </a:solidFill>
            </a:rPr>
            <a:t>Loans</a:t>
          </a:r>
          <a:endParaRPr lang="en-AU" sz="1100" noProof="0">
            <a:solidFill>
              <a:schemeClr val="tx1"/>
            </a:solidFill>
          </a:endParaRPr>
        </a:p>
      </dgm:t>
    </dgm:pt>
    <dgm:pt modelId="{43BF81B9-D4B1-4F30-9B5F-522F833F4679}" type="parTrans" cxnId="{99DDC240-1A3F-4595-9838-9081F8B810FE}">
      <dgm:prSet/>
      <dgm:spPr/>
      <dgm:t>
        <a:bodyPr/>
        <a:lstStyle/>
        <a:p>
          <a:endParaRPr lang="pl-PL"/>
        </a:p>
      </dgm:t>
    </dgm:pt>
    <dgm:pt modelId="{1EA310F0-3D50-4A00-A29A-A5C337D15663}" type="sibTrans" cxnId="{99DDC240-1A3F-4595-9838-9081F8B810FE}">
      <dgm:prSet/>
      <dgm:spPr/>
      <dgm:t>
        <a:bodyPr/>
        <a:lstStyle/>
        <a:p>
          <a:endParaRPr lang="pl-PL"/>
        </a:p>
      </dgm:t>
    </dgm:pt>
    <dgm:pt modelId="{4DE015BB-C969-4876-8FCF-EE7B6A3561F5}">
      <dgm:prSet phldrT="[Tekst]" custT="1"/>
      <dgm:spPr/>
      <dgm:t>
        <a:bodyPr/>
        <a:lstStyle/>
        <a:p>
          <a:r>
            <a:rPr lang="en-AU" sz="1300" noProof="0" dirty="0" smtClean="0">
              <a:solidFill>
                <a:schemeClr val="tx1"/>
              </a:solidFill>
            </a:rPr>
            <a:t>Guarantees</a:t>
          </a:r>
        </a:p>
      </dgm:t>
    </dgm:pt>
    <dgm:pt modelId="{3FC112A2-1635-4CBD-97FE-177F88CF0D93}" type="parTrans" cxnId="{F86FA7BA-7B3C-4D87-9A9D-67B6752E02CD}">
      <dgm:prSet/>
      <dgm:spPr/>
      <dgm:t>
        <a:bodyPr/>
        <a:lstStyle/>
        <a:p>
          <a:endParaRPr lang="pl-PL"/>
        </a:p>
      </dgm:t>
    </dgm:pt>
    <dgm:pt modelId="{5578BAE1-9BAF-4392-A700-D3F458A82133}" type="sibTrans" cxnId="{F86FA7BA-7B3C-4D87-9A9D-67B6752E02CD}">
      <dgm:prSet/>
      <dgm:spPr/>
      <dgm:t>
        <a:bodyPr/>
        <a:lstStyle/>
        <a:p>
          <a:endParaRPr lang="pl-PL"/>
        </a:p>
      </dgm:t>
    </dgm:pt>
    <dgm:pt modelId="{0C4DA4DE-E739-4134-9AA1-A0AB2C41D755}">
      <dgm:prSet phldrT="[Tekst]" custT="1"/>
      <dgm:spPr/>
      <dgm:t>
        <a:bodyPr/>
        <a:lstStyle/>
        <a:p>
          <a:pPr algn="ctr"/>
          <a:r>
            <a:rPr lang="pl-PL" sz="1300" noProof="0" dirty="0" smtClean="0">
              <a:solidFill>
                <a:schemeClr val="tx1"/>
              </a:solidFill>
            </a:rPr>
            <a:t/>
          </a:r>
          <a:br>
            <a:rPr lang="pl-PL" sz="1300" noProof="0" dirty="0" smtClean="0">
              <a:solidFill>
                <a:schemeClr val="tx1"/>
              </a:solidFill>
            </a:rPr>
          </a:br>
          <a:r>
            <a:rPr lang="en-AU" sz="1300" noProof="0" dirty="0" smtClean="0">
              <a:solidFill>
                <a:schemeClr val="tx1"/>
              </a:solidFill>
            </a:rPr>
            <a:t>JEREMIE</a:t>
          </a:r>
          <a:br>
            <a:rPr lang="en-AU" sz="1300" noProof="0" dirty="0" smtClean="0">
              <a:solidFill>
                <a:schemeClr val="tx1"/>
              </a:solidFill>
            </a:rPr>
          </a:br>
          <a:endParaRPr lang="en-AU" sz="1200" noProof="0" dirty="0" smtClean="0">
            <a:solidFill>
              <a:schemeClr val="tx1"/>
            </a:solidFill>
          </a:endParaRPr>
        </a:p>
      </dgm:t>
    </dgm:pt>
    <dgm:pt modelId="{5C17359B-E363-4485-BC73-C7E9BD6B53EA}" type="parTrans" cxnId="{374CC601-E7A1-4C42-A059-B9E105E85F82}">
      <dgm:prSet/>
      <dgm:spPr/>
      <dgm:t>
        <a:bodyPr/>
        <a:lstStyle/>
        <a:p>
          <a:endParaRPr lang="en-GB"/>
        </a:p>
      </dgm:t>
    </dgm:pt>
    <dgm:pt modelId="{541AC828-3088-47D9-AA87-8CDD91AC221A}" type="sibTrans" cxnId="{374CC601-E7A1-4C42-A059-B9E105E85F82}">
      <dgm:prSet/>
      <dgm:spPr/>
      <dgm:t>
        <a:bodyPr/>
        <a:lstStyle/>
        <a:p>
          <a:endParaRPr lang="en-GB"/>
        </a:p>
      </dgm:t>
    </dgm:pt>
    <dgm:pt modelId="{EB286538-8708-4FC4-8307-BF9E7E00760D}" type="pres">
      <dgm:prSet presAssocID="{A0C0FB7E-3D62-4F36-BF06-2708A7B08602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681E33C0-5F20-4E90-8863-00520879A783}" type="pres">
      <dgm:prSet presAssocID="{A0C0FB7E-3D62-4F36-BF06-2708A7B08602}" presName="hierFlow" presStyleCnt="0"/>
      <dgm:spPr/>
    </dgm:pt>
    <dgm:pt modelId="{2C89E357-CAFA-4E9E-A2D8-B3BE3002D374}" type="pres">
      <dgm:prSet presAssocID="{A0C0FB7E-3D62-4F36-BF06-2708A7B08602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9D2516D-4CAE-4C41-977D-C86E9A8D833A}" type="pres">
      <dgm:prSet presAssocID="{0C4DA4DE-E739-4134-9AA1-A0AB2C41D755}" presName="Name14" presStyleCnt="0"/>
      <dgm:spPr/>
    </dgm:pt>
    <dgm:pt modelId="{0CA63619-BF9A-42A5-A5A0-37C401218A90}" type="pres">
      <dgm:prSet presAssocID="{0C4DA4DE-E739-4134-9AA1-A0AB2C41D755}" presName="level1Shape" presStyleLbl="node0" presStyleIdx="0" presStyleCnt="1" custScaleY="45860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4FE644C7-5051-4261-80AB-411D5AC31EE5}" type="pres">
      <dgm:prSet presAssocID="{0C4DA4DE-E739-4134-9AA1-A0AB2C41D755}" presName="hierChild2" presStyleCnt="0"/>
      <dgm:spPr/>
    </dgm:pt>
    <dgm:pt modelId="{4024D559-89D0-499F-AA41-B5F1A3F092B0}" type="pres">
      <dgm:prSet presAssocID="{43BF81B9-D4B1-4F30-9B5F-522F833F4679}" presName="Name19" presStyleLbl="parChTrans1D2" presStyleIdx="0" presStyleCnt="2"/>
      <dgm:spPr/>
      <dgm:t>
        <a:bodyPr/>
        <a:lstStyle/>
        <a:p>
          <a:endParaRPr lang="en-GB"/>
        </a:p>
      </dgm:t>
    </dgm:pt>
    <dgm:pt modelId="{59B1CCD5-45B8-4C9F-A11B-1F2763A795C1}" type="pres">
      <dgm:prSet presAssocID="{DD0C972C-41CE-4B08-BDCB-15056B706546}" presName="Name21" presStyleCnt="0"/>
      <dgm:spPr/>
    </dgm:pt>
    <dgm:pt modelId="{BC3CDCA1-1B5B-4B76-A95B-E5CF629206E8}" type="pres">
      <dgm:prSet presAssocID="{DD0C972C-41CE-4B08-BDCB-15056B706546}" presName="level2Shape" presStyleLbl="node2" presStyleIdx="0" presStyleCnt="2" custScaleY="33621"/>
      <dgm:spPr/>
      <dgm:t>
        <a:bodyPr/>
        <a:lstStyle/>
        <a:p>
          <a:endParaRPr lang="en-GB"/>
        </a:p>
      </dgm:t>
    </dgm:pt>
    <dgm:pt modelId="{836DCFFC-A5E5-4A51-B585-4AA81D173A05}" type="pres">
      <dgm:prSet presAssocID="{DD0C972C-41CE-4B08-BDCB-15056B706546}" presName="hierChild3" presStyleCnt="0"/>
      <dgm:spPr/>
    </dgm:pt>
    <dgm:pt modelId="{13FF0636-0DCE-4AD7-BE7C-4194E882BA6A}" type="pres">
      <dgm:prSet presAssocID="{3FC112A2-1635-4CBD-97FE-177F88CF0D93}" presName="Name19" presStyleLbl="parChTrans1D2" presStyleIdx="1" presStyleCnt="2"/>
      <dgm:spPr/>
      <dgm:t>
        <a:bodyPr/>
        <a:lstStyle/>
        <a:p>
          <a:endParaRPr lang="en-GB"/>
        </a:p>
      </dgm:t>
    </dgm:pt>
    <dgm:pt modelId="{E9793961-73ED-4E60-8796-F742BEE45068}" type="pres">
      <dgm:prSet presAssocID="{4DE015BB-C969-4876-8FCF-EE7B6A3561F5}" presName="Name21" presStyleCnt="0"/>
      <dgm:spPr/>
    </dgm:pt>
    <dgm:pt modelId="{FD554018-B8CC-4ED9-86B1-71F5E9831AE4}" type="pres">
      <dgm:prSet presAssocID="{4DE015BB-C969-4876-8FCF-EE7B6A3561F5}" presName="level2Shape" presStyleLbl="node2" presStyleIdx="1" presStyleCnt="2" custScaleY="33622"/>
      <dgm:spPr/>
      <dgm:t>
        <a:bodyPr/>
        <a:lstStyle/>
        <a:p>
          <a:endParaRPr lang="en-GB"/>
        </a:p>
      </dgm:t>
    </dgm:pt>
    <dgm:pt modelId="{D9FE088F-FE5D-42C2-8A25-A569EFF5E287}" type="pres">
      <dgm:prSet presAssocID="{4DE015BB-C969-4876-8FCF-EE7B6A3561F5}" presName="hierChild3" presStyleCnt="0"/>
      <dgm:spPr/>
    </dgm:pt>
    <dgm:pt modelId="{1FD99F33-7C95-442A-9ED8-1E60E1D0029F}" type="pres">
      <dgm:prSet presAssocID="{A0C0FB7E-3D62-4F36-BF06-2708A7B08602}" presName="bgShapesFlow" presStyleCnt="0"/>
      <dgm:spPr/>
    </dgm:pt>
  </dgm:ptLst>
  <dgm:cxnLst>
    <dgm:cxn modelId="{61EAA1DF-5C84-4489-95C1-BF3A799AB55B}" type="presOf" srcId="{3FC112A2-1635-4CBD-97FE-177F88CF0D93}" destId="{13FF0636-0DCE-4AD7-BE7C-4194E882BA6A}" srcOrd="0" destOrd="0" presId="urn:microsoft.com/office/officeart/2005/8/layout/hierarchy6"/>
    <dgm:cxn modelId="{99DDC240-1A3F-4595-9838-9081F8B810FE}" srcId="{0C4DA4DE-E739-4134-9AA1-A0AB2C41D755}" destId="{DD0C972C-41CE-4B08-BDCB-15056B706546}" srcOrd="0" destOrd="0" parTransId="{43BF81B9-D4B1-4F30-9B5F-522F833F4679}" sibTransId="{1EA310F0-3D50-4A00-A29A-A5C337D15663}"/>
    <dgm:cxn modelId="{374CC601-E7A1-4C42-A059-B9E105E85F82}" srcId="{A0C0FB7E-3D62-4F36-BF06-2708A7B08602}" destId="{0C4DA4DE-E739-4134-9AA1-A0AB2C41D755}" srcOrd="0" destOrd="0" parTransId="{5C17359B-E363-4485-BC73-C7E9BD6B53EA}" sibTransId="{541AC828-3088-47D9-AA87-8CDD91AC221A}"/>
    <dgm:cxn modelId="{480E6F9E-BC85-4832-88B6-C95B40C1CF01}" type="presOf" srcId="{A0C0FB7E-3D62-4F36-BF06-2708A7B08602}" destId="{EB286538-8708-4FC4-8307-BF9E7E00760D}" srcOrd="0" destOrd="0" presId="urn:microsoft.com/office/officeart/2005/8/layout/hierarchy6"/>
    <dgm:cxn modelId="{F86FA7BA-7B3C-4D87-9A9D-67B6752E02CD}" srcId="{0C4DA4DE-E739-4134-9AA1-A0AB2C41D755}" destId="{4DE015BB-C969-4876-8FCF-EE7B6A3561F5}" srcOrd="1" destOrd="0" parTransId="{3FC112A2-1635-4CBD-97FE-177F88CF0D93}" sibTransId="{5578BAE1-9BAF-4392-A700-D3F458A82133}"/>
    <dgm:cxn modelId="{844DDE6D-DCB0-484B-ABAB-4D4A9F6F3E81}" type="presOf" srcId="{DD0C972C-41CE-4B08-BDCB-15056B706546}" destId="{BC3CDCA1-1B5B-4B76-A95B-E5CF629206E8}" srcOrd="0" destOrd="0" presId="urn:microsoft.com/office/officeart/2005/8/layout/hierarchy6"/>
    <dgm:cxn modelId="{C002110A-183F-4B7D-927A-88861082C27C}" type="presOf" srcId="{0C4DA4DE-E739-4134-9AA1-A0AB2C41D755}" destId="{0CA63619-BF9A-42A5-A5A0-37C401218A90}" srcOrd="0" destOrd="0" presId="urn:microsoft.com/office/officeart/2005/8/layout/hierarchy6"/>
    <dgm:cxn modelId="{9A36B535-F2D4-40DA-816B-559D9AE5CA95}" type="presOf" srcId="{4DE015BB-C969-4876-8FCF-EE7B6A3561F5}" destId="{FD554018-B8CC-4ED9-86B1-71F5E9831AE4}" srcOrd="0" destOrd="0" presId="urn:microsoft.com/office/officeart/2005/8/layout/hierarchy6"/>
    <dgm:cxn modelId="{933C7217-A4F8-4434-A958-D19256D60DE6}" type="presOf" srcId="{43BF81B9-D4B1-4F30-9B5F-522F833F4679}" destId="{4024D559-89D0-499F-AA41-B5F1A3F092B0}" srcOrd="0" destOrd="0" presId="urn:microsoft.com/office/officeart/2005/8/layout/hierarchy6"/>
    <dgm:cxn modelId="{F9FAE036-FA04-4E8D-8794-D535F5152F5A}" type="presParOf" srcId="{EB286538-8708-4FC4-8307-BF9E7E00760D}" destId="{681E33C0-5F20-4E90-8863-00520879A783}" srcOrd="0" destOrd="0" presId="urn:microsoft.com/office/officeart/2005/8/layout/hierarchy6"/>
    <dgm:cxn modelId="{29A9BB82-5AAF-415B-BD18-328D172FFEFA}" type="presParOf" srcId="{681E33C0-5F20-4E90-8863-00520879A783}" destId="{2C89E357-CAFA-4E9E-A2D8-B3BE3002D374}" srcOrd="0" destOrd="0" presId="urn:microsoft.com/office/officeart/2005/8/layout/hierarchy6"/>
    <dgm:cxn modelId="{D563E5ED-5065-4C44-B3C7-2F18E8CFBF16}" type="presParOf" srcId="{2C89E357-CAFA-4E9E-A2D8-B3BE3002D374}" destId="{69D2516D-4CAE-4C41-977D-C86E9A8D833A}" srcOrd="0" destOrd="0" presId="urn:microsoft.com/office/officeart/2005/8/layout/hierarchy6"/>
    <dgm:cxn modelId="{89A3F618-E1F2-484B-9A03-C8C4A39DBED4}" type="presParOf" srcId="{69D2516D-4CAE-4C41-977D-C86E9A8D833A}" destId="{0CA63619-BF9A-42A5-A5A0-37C401218A90}" srcOrd="0" destOrd="0" presId="urn:microsoft.com/office/officeart/2005/8/layout/hierarchy6"/>
    <dgm:cxn modelId="{1F1EEE60-DBB1-486D-88E1-8A9E9B0DCF8F}" type="presParOf" srcId="{69D2516D-4CAE-4C41-977D-C86E9A8D833A}" destId="{4FE644C7-5051-4261-80AB-411D5AC31EE5}" srcOrd="1" destOrd="0" presId="urn:microsoft.com/office/officeart/2005/8/layout/hierarchy6"/>
    <dgm:cxn modelId="{02C8BF53-1031-4145-99BC-87D3A052BE84}" type="presParOf" srcId="{4FE644C7-5051-4261-80AB-411D5AC31EE5}" destId="{4024D559-89D0-499F-AA41-B5F1A3F092B0}" srcOrd="0" destOrd="0" presId="urn:microsoft.com/office/officeart/2005/8/layout/hierarchy6"/>
    <dgm:cxn modelId="{D0699710-DB85-4CAD-88A6-0E78D2C82796}" type="presParOf" srcId="{4FE644C7-5051-4261-80AB-411D5AC31EE5}" destId="{59B1CCD5-45B8-4C9F-A11B-1F2763A795C1}" srcOrd="1" destOrd="0" presId="urn:microsoft.com/office/officeart/2005/8/layout/hierarchy6"/>
    <dgm:cxn modelId="{A5F7A72A-AAE5-4A02-947E-C44CF3C63D07}" type="presParOf" srcId="{59B1CCD5-45B8-4C9F-A11B-1F2763A795C1}" destId="{BC3CDCA1-1B5B-4B76-A95B-E5CF629206E8}" srcOrd="0" destOrd="0" presId="urn:microsoft.com/office/officeart/2005/8/layout/hierarchy6"/>
    <dgm:cxn modelId="{64A6DF0C-3788-4BDE-AFB7-8C810747A94A}" type="presParOf" srcId="{59B1CCD5-45B8-4C9F-A11B-1F2763A795C1}" destId="{836DCFFC-A5E5-4A51-B585-4AA81D173A05}" srcOrd="1" destOrd="0" presId="urn:microsoft.com/office/officeart/2005/8/layout/hierarchy6"/>
    <dgm:cxn modelId="{28358A96-5409-4C96-8DDC-3E1CDE38EACE}" type="presParOf" srcId="{4FE644C7-5051-4261-80AB-411D5AC31EE5}" destId="{13FF0636-0DCE-4AD7-BE7C-4194E882BA6A}" srcOrd="2" destOrd="0" presId="urn:microsoft.com/office/officeart/2005/8/layout/hierarchy6"/>
    <dgm:cxn modelId="{0FE384B9-8414-42B1-9C2C-48315EDF8A0D}" type="presParOf" srcId="{4FE644C7-5051-4261-80AB-411D5AC31EE5}" destId="{E9793961-73ED-4E60-8796-F742BEE45068}" srcOrd="3" destOrd="0" presId="urn:microsoft.com/office/officeart/2005/8/layout/hierarchy6"/>
    <dgm:cxn modelId="{EE2730B1-89A3-4F11-AC0E-043032EF30B2}" type="presParOf" srcId="{E9793961-73ED-4E60-8796-F742BEE45068}" destId="{FD554018-B8CC-4ED9-86B1-71F5E9831AE4}" srcOrd="0" destOrd="0" presId="urn:microsoft.com/office/officeart/2005/8/layout/hierarchy6"/>
    <dgm:cxn modelId="{884202F1-9A77-4552-8CCA-3789A7375C76}" type="presParOf" srcId="{E9793961-73ED-4E60-8796-F742BEE45068}" destId="{D9FE088F-FE5D-42C2-8A25-A569EFF5E287}" srcOrd="1" destOrd="0" presId="urn:microsoft.com/office/officeart/2005/8/layout/hierarchy6"/>
    <dgm:cxn modelId="{9956A835-BF53-42CB-811B-C46F7D1A2C3C}" type="presParOf" srcId="{EB286538-8708-4FC4-8307-BF9E7E00760D}" destId="{1FD99F33-7C95-442A-9ED8-1E60E1D0029F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9628969-F73C-405B-85CD-B7D10AD0D4C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79C3F257-8A45-4DE1-A51F-9930DC1AB171}">
      <dgm:prSet phldrT="[Tekst]"/>
      <dgm:spPr/>
      <dgm:t>
        <a:bodyPr/>
        <a:lstStyle/>
        <a:p>
          <a:r>
            <a:rPr lang="en-US" noProof="0" smtClean="0">
              <a:solidFill>
                <a:schemeClr val="tx1"/>
              </a:solidFill>
            </a:rPr>
            <a:t>The JEREMIE guarantee for the credit enabled the company to start the production of chimney liners.  As a result of the JEREMIE assistance, the company grew from three employees to a 20-person team of qualified installation specialists. </a:t>
          </a:r>
          <a:endParaRPr lang="en-US" noProof="0">
            <a:solidFill>
              <a:schemeClr val="tx1"/>
            </a:solidFill>
          </a:endParaRPr>
        </a:p>
      </dgm:t>
    </dgm:pt>
    <dgm:pt modelId="{B9C07D4B-58CA-4EE5-B510-52217857FE46}" type="parTrans" cxnId="{939C2523-CDB6-4BA0-877F-D53B40085E3D}">
      <dgm:prSet/>
      <dgm:spPr/>
      <dgm:t>
        <a:bodyPr/>
        <a:lstStyle/>
        <a:p>
          <a:endParaRPr lang="pl-PL"/>
        </a:p>
      </dgm:t>
    </dgm:pt>
    <dgm:pt modelId="{FDF320B5-AE49-421D-B4B8-1C8F8EE3F28A}" type="sibTrans" cxnId="{939C2523-CDB6-4BA0-877F-D53B40085E3D}">
      <dgm:prSet/>
      <dgm:spPr/>
      <dgm:t>
        <a:bodyPr/>
        <a:lstStyle/>
        <a:p>
          <a:endParaRPr lang="pl-PL"/>
        </a:p>
      </dgm:t>
    </dgm:pt>
    <dgm:pt modelId="{DBF35571-C6E6-4903-8C59-4D32E9138668}">
      <dgm:prSet/>
      <dgm:spPr/>
      <dgm:t>
        <a:bodyPr/>
        <a:lstStyle/>
        <a:p>
          <a:r>
            <a:rPr lang="en-US" noProof="0" dirty="0" smtClean="0">
              <a:solidFill>
                <a:schemeClr val="tx1"/>
              </a:solidFill>
            </a:rPr>
            <a:t>Transport company from </a:t>
          </a:r>
          <a:r>
            <a:rPr lang="en-US" noProof="0" dirty="0" err="1" smtClean="0">
              <a:solidFill>
                <a:schemeClr val="tx1"/>
              </a:solidFill>
            </a:rPr>
            <a:t>Poznań</a:t>
          </a:r>
          <a:r>
            <a:rPr lang="en-US" noProof="0" dirty="0" smtClean="0">
              <a:solidFill>
                <a:schemeClr val="tx1"/>
              </a:solidFill>
            </a:rPr>
            <a:t>. Due to the JEREMIE loan the company will be able to build own logistic centre.</a:t>
          </a:r>
          <a:endParaRPr lang="en-US" noProof="0" dirty="0">
            <a:solidFill>
              <a:schemeClr val="tx1"/>
            </a:solidFill>
          </a:endParaRPr>
        </a:p>
      </dgm:t>
    </dgm:pt>
    <dgm:pt modelId="{9C69BEF5-6ABA-4D3B-A6DC-CCEE5F841559}" type="parTrans" cxnId="{6C26F020-27B2-49B1-80E7-5399FB8A0367}">
      <dgm:prSet/>
      <dgm:spPr/>
      <dgm:t>
        <a:bodyPr/>
        <a:lstStyle/>
        <a:p>
          <a:endParaRPr lang="pl-PL"/>
        </a:p>
      </dgm:t>
    </dgm:pt>
    <dgm:pt modelId="{3A5C79E9-D147-4D40-951C-33DD762245B3}" type="sibTrans" cxnId="{6C26F020-27B2-49B1-80E7-5399FB8A0367}">
      <dgm:prSet/>
      <dgm:spPr/>
      <dgm:t>
        <a:bodyPr/>
        <a:lstStyle/>
        <a:p>
          <a:endParaRPr lang="pl-PL"/>
        </a:p>
      </dgm:t>
    </dgm:pt>
    <dgm:pt modelId="{0B6D6219-BCB1-48EE-9BF7-6EA6422CC163}">
      <dgm:prSet/>
      <dgm:spPr/>
      <dgm:t>
        <a:bodyPr/>
        <a:lstStyle/>
        <a:p>
          <a:r>
            <a:rPr lang="en-US" noProof="0" dirty="0" smtClean="0">
              <a:solidFill>
                <a:schemeClr val="tx1"/>
              </a:solidFill>
            </a:rPr>
            <a:t>The JEREMIE guarantee enabled the creation of the museum “</a:t>
          </a:r>
          <a:r>
            <a:rPr lang="en-US" noProof="0" dirty="0" err="1" smtClean="0">
              <a:solidFill>
                <a:schemeClr val="tx1"/>
              </a:solidFill>
            </a:rPr>
            <a:t>Soplicowo</a:t>
          </a:r>
          <a:r>
            <a:rPr lang="en-US" noProof="0" dirty="0" smtClean="0">
              <a:solidFill>
                <a:schemeClr val="tx1"/>
              </a:solidFill>
            </a:rPr>
            <a:t>” that comprises: a lumber-room (the museum office), a coach-house (menagerie), a granary (planned digital cinema), a stable (hall for meetings and events), a barn (planned movie exhibitions) and a hen-house. </a:t>
          </a:r>
          <a:endParaRPr lang="en-US" noProof="0" dirty="0">
            <a:solidFill>
              <a:schemeClr val="tx1"/>
            </a:solidFill>
          </a:endParaRPr>
        </a:p>
      </dgm:t>
    </dgm:pt>
    <dgm:pt modelId="{595BB9AF-2C51-43DE-AAAE-BCAF4D36B02D}" type="parTrans" cxnId="{5C4A8647-7177-4E09-BDAE-68BE43B52F7E}">
      <dgm:prSet/>
      <dgm:spPr/>
      <dgm:t>
        <a:bodyPr/>
        <a:lstStyle/>
        <a:p>
          <a:endParaRPr lang="pl-PL"/>
        </a:p>
      </dgm:t>
    </dgm:pt>
    <dgm:pt modelId="{2566AE93-BD53-4E23-9BA7-2B59965C92A8}" type="sibTrans" cxnId="{5C4A8647-7177-4E09-BDAE-68BE43B52F7E}">
      <dgm:prSet/>
      <dgm:spPr/>
      <dgm:t>
        <a:bodyPr/>
        <a:lstStyle/>
        <a:p>
          <a:endParaRPr lang="pl-PL"/>
        </a:p>
      </dgm:t>
    </dgm:pt>
    <dgm:pt modelId="{3BFA22ED-88CC-4159-850C-15E9F26C0055}" type="pres">
      <dgm:prSet presAssocID="{E9628969-F73C-405B-85CD-B7D10AD0D4C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F059ADD7-2157-490E-B8EC-8C673078D6D5}" type="pres">
      <dgm:prSet presAssocID="{79C3F257-8A45-4DE1-A51F-9930DC1AB171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37484F25-7DA7-41FE-A4A6-7DDD92D7C05F}" type="pres">
      <dgm:prSet presAssocID="{FDF320B5-AE49-421D-B4B8-1C8F8EE3F28A}" presName="spacer" presStyleCnt="0"/>
      <dgm:spPr/>
    </dgm:pt>
    <dgm:pt modelId="{DA4FF2BE-A5AC-416D-95BE-31F635F3AF12}" type="pres">
      <dgm:prSet presAssocID="{DBF35571-C6E6-4903-8C59-4D32E9138668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22F29C55-60C2-43A6-878A-D717D5065478}" type="pres">
      <dgm:prSet presAssocID="{3A5C79E9-D147-4D40-951C-33DD762245B3}" presName="spacer" presStyleCnt="0"/>
      <dgm:spPr/>
    </dgm:pt>
    <dgm:pt modelId="{71BF746A-618B-457F-8C34-F0B9583110E2}" type="pres">
      <dgm:prSet presAssocID="{0B6D6219-BCB1-48EE-9BF7-6EA6422CC163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CABF0D4F-C082-42A1-BCB5-12983FEA17F7}" type="presOf" srcId="{79C3F257-8A45-4DE1-A51F-9930DC1AB171}" destId="{F059ADD7-2157-490E-B8EC-8C673078D6D5}" srcOrd="0" destOrd="0" presId="urn:microsoft.com/office/officeart/2005/8/layout/vList2"/>
    <dgm:cxn modelId="{8805D588-894A-48F2-8EAC-E41F3F02C77D}" type="presOf" srcId="{DBF35571-C6E6-4903-8C59-4D32E9138668}" destId="{DA4FF2BE-A5AC-416D-95BE-31F635F3AF12}" srcOrd="0" destOrd="0" presId="urn:microsoft.com/office/officeart/2005/8/layout/vList2"/>
    <dgm:cxn modelId="{6C26F020-27B2-49B1-80E7-5399FB8A0367}" srcId="{E9628969-F73C-405B-85CD-B7D10AD0D4C3}" destId="{DBF35571-C6E6-4903-8C59-4D32E9138668}" srcOrd="1" destOrd="0" parTransId="{9C69BEF5-6ABA-4D3B-A6DC-CCEE5F841559}" sibTransId="{3A5C79E9-D147-4D40-951C-33DD762245B3}"/>
    <dgm:cxn modelId="{5C4A8647-7177-4E09-BDAE-68BE43B52F7E}" srcId="{E9628969-F73C-405B-85CD-B7D10AD0D4C3}" destId="{0B6D6219-BCB1-48EE-9BF7-6EA6422CC163}" srcOrd="2" destOrd="0" parTransId="{595BB9AF-2C51-43DE-AAAE-BCAF4D36B02D}" sibTransId="{2566AE93-BD53-4E23-9BA7-2B59965C92A8}"/>
    <dgm:cxn modelId="{DF2F3218-265D-4F46-98D7-1471A7D51E98}" type="presOf" srcId="{0B6D6219-BCB1-48EE-9BF7-6EA6422CC163}" destId="{71BF746A-618B-457F-8C34-F0B9583110E2}" srcOrd="0" destOrd="0" presId="urn:microsoft.com/office/officeart/2005/8/layout/vList2"/>
    <dgm:cxn modelId="{B4E5A3DF-E864-4A69-B8F0-F5DE43D7A4F1}" type="presOf" srcId="{E9628969-F73C-405B-85CD-B7D10AD0D4C3}" destId="{3BFA22ED-88CC-4159-850C-15E9F26C0055}" srcOrd="0" destOrd="0" presId="urn:microsoft.com/office/officeart/2005/8/layout/vList2"/>
    <dgm:cxn modelId="{939C2523-CDB6-4BA0-877F-D53B40085E3D}" srcId="{E9628969-F73C-405B-85CD-B7D10AD0D4C3}" destId="{79C3F257-8A45-4DE1-A51F-9930DC1AB171}" srcOrd="0" destOrd="0" parTransId="{B9C07D4B-58CA-4EE5-B510-52217857FE46}" sibTransId="{FDF320B5-AE49-421D-B4B8-1C8F8EE3F28A}"/>
    <dgm:cxn modelId="{038C7785-BCFF-459F-91C6-B689B27752E6}" type="presParOf" srcId="{3BFA22ED-88CC-4159-850C-15E9F26C0055}" destId="{F059ADD7-2157-490E-B8EC-8C673078D6D5}" srcOrd="0" destOrd="0" presId="urn:microsoft.com/office/officeart/2005/8/layout/vList2"/>
    <dgm:cxn modelId="{BF239525-1986-4A0C-9C2A-B3318B9CCFEF}" type="presParOf" srcId="{3BFA22ED-88CC-4159-850C-15E9F26C0055}" destId="{37484F25-7DA7-41FE-A4A6-7DDD92D7C05F}" srcOrd="1" destOrd="0" presId="urn:microsoft.com/office/officeart/2005/8/layout/vList2"/>
    <dgm:cxn modelId="{A7628999-E45F-4CC8-BE55-6CC5F41AD678}" type="presParOf" srcId="{3BFA22ED-88CC-4159-850C-15E9F26C0055}" destId="{DA4FF2BE-A5AC-416D-95BE-31F635F3AF12}" srcOrd="2" destOrd="0" presId="urn:microsoft.com/office/officeart/2005/8/layout/vList2"/>
    <dgm:cxn modelId="{4453D834-6A42-4FBE-940D-2774DAD1170A}" type="presParOf" srcId="{3BFA22ED-88CC-4159-850C-15E9F26C0055}" destId="{22F29C55-60C2-43A6-878A-D717D5065478}" srcOrd="3" destOrd="0" presId="urn:microsoft.com/office/officeart/2005/8/layout/vList2"/>
    <dgm:cxn modelId="{AC0F1099-A8AB-4C1D-AF45-28ED0F66E4D1}" type="presParOf" srcId="{3BFA22ED-88CC-4159-850C-15E9F26C0055}" destId="{71BF746A-618B-457F-8C34-F0B9583110E2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28E4575-C8E1-4025-B7AC-02EA6384BB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824D77F1-DED6-49B9-8B7E-3DD8F6354554}">
      <dgm:prSet phldrT="[Tekst]"/>
      <dgm:spPr/>
      <dgm:t>
        <a:bodyPr/>
        <a:lstStyle/>
        <a:p>
          <a:r>
            <a:rPr lang="en-US" noProof="0" dirty="0" smtClean="0">
              <a:solidFill>
                <a:schemeClr val="tx1"/>
              </a:solidFill>
            </a:rPr>
            <a:t>Investment instead of a non-refundable financing</a:t>
          </a:r>
          <a:endParaRPr lang="en-US" baseline="0" noProof="0" dirty="0">
            <a:solidFill>
              <a:schemeClr val="tx1"/>
            </a:solidFill>
          </a:endParaRPr>
        </a:p>
      </dgm:t>
    </dgm:pt>
    <dgm:pt modelId="{4FEF5B01-A2E6-4693-9FD1-7143B9FDCE7B}" type="parTrans" cxnId="{60477352-067E-4679-A40E-963E570FF625}">
      <dgm:prSet/>
      <dgm:spPr/>
      <dgm:t>
        <a:bodyPr/>
        <a:lstStyle/>
        <a:p>
          <a:endParaRPr lang="pl-PL"/>
        </a:p>
      </dgm:t>
    </dgm:pt>
    <dgm:pt modelId="{37316EE9-F7BC-471F-8423-6400CE628639}" type="sibTrans" cxnId="{60477352-067E-4679-A40E-963E570FF625}">
      <dgm:prSet/>
      <dgm:spPr/>
      <dgm:t>
        <a:bodyPr/>
        <a:lstStyle/>
        <a:p>
          <a:endParaRPr lang="pl-PL"/>
        </a:p>
      </dgm:t>
    </dgm:pt>
    <dgm:pt modelId="{8D25ACCB-9996-4127-B1E7-F98ACA09394D}">
      <dgm:prSet phldrT="[Tekst]"/>
      <dgm:spPr/>
      <dgm:t>
        <a:bodyPr/>
        <a:lstStyle/>
        <a:p>
          <a:r>
            <a:rPr lang="en-US" noProof="0" dirty="0" smtClean="0">
              <a:solidFill>
                <a:schemeClr val="tx1"/>
              </a:solidFill>
            </a:rPr>
            <a:t>Recycling of funds and creation of sustainable mechanism of regional support</a:t>
          </a:r>
          <a:endParaRPr lang="en-US" noProof="0" dirty="0">
            <a:solidFill>
              <a:schemeClr val="tx1"/>
            </a:solidFill>
          </a:endParaRPr>
        </a:p>
      </dgm:t>
    </dgm:pt>
    <dgm:pt modelId="{BAFC9350-D593-4AF6-B55D-A83F2BFE9B1C}" type="parTrans" cxnId="{62A8D9F5-9C86-4E25-B838-E189D5F44FD3}">
      <dgm:prSet/>
      <dgm:spPr/>
      <dgm:t>
        <a:bodyPr/>
        <a:lstStyle/>
        <a:p>
          <a:endParaRPr lang="pl-PL"/>
        </a:p>
      </dgm:t>
    </dgm:pt>
    <dgm:pt modelId="{C0F4CD9A-49E6-46C0-85F1-65CE7BC45A36}" type="sibTrans" cxnId="{62A8D9F5-9C86-4E25-B838-E189D5F44FD3}">
      <dgm:prSet/>
      <dgm:spPr/>
      <dgm:t>
        <a:bodyPr/>
        <a:lstStyle/>
        <a:p>
          <a:endParaRPr lang="pl-PL"/>
        </a:p>
      </dgm:t>
    </dgm:pt>
    <dgm:pt modelId="{5B760387-C201-427A-A053-E4E3AC97E393}">
      <dgm:prSet phldrT="[Tekst]"/>
      <dgm:spPr/>
      <dgm:t>
        <a:bodyPr/>
        <a:lstStyle/>
        <a:p>
          <a:r>
            <a:rPr lang="en-US" noProof="0" smtClean="0">
              <a:solidFill>
                <a:schemeClr val="tx1"/>
              </a:solidFill>
            </a:rPr>
            <a:t>The leverage effect</a:t>
          </a:r>
          <a:endParaRPr lang="en-US" noProof="0">
            <a:solidFill>
              <a:schemeClr val="tx1"/>
            </a:solidFill>
          </a:endParaRPr>
        </a:p>
      </dgm:t>
    </dgm:pt>
    <dgm:pt modelId="{D4391492-FD22-4DEF-8DAB-2CE34698E49A}" type="parTrans" cxnId="{84711B73-1F4A-424F-A17B-07D1F3CFA283}">
      <dgm:prSet/>
      <dgm:spPr/>
      <dgm:t>
        <a:bodyPr/>
        <a:lstStyle/>
        <a:p>
          <a:endParaRPr lang="pl-PL"/>
        </a:p>
      </dgm:t>
    </dgm:pt>
    <dgm:pt modelId="{BFBBEA6A-D1A0-495D-8112-86626A857FB5}" type="sibTrans" cxnId="{84711B73-1F4A-424F-A17B-07D1F3CFA283}">
      <dgm:prSet/>
      <dgm:spPr/>
      <dgm:t>
        <a:bodyPr/>
        <a:lstStyle/>
        <a:p>
          <a:endParaRPr lang="pl-PL"/>
        </a:p>
      </dgm:t>
    </dgm:pt>
    <dgm:pt modelId="{12669231-985D-4410-8978-3D7114F4E489}">
      <dgm:prSet phldrT="[Tekst]"/>
      <dgm:spPr/>
      <dgm:t>
        <a:bodyPr/>
        <a:lstStyle/>
        <a:p>
          <a:r>
            <a:rPr lang="en-US" noProof="0" dirty="0" smtClean="0">
              <a:solidFill>
                <a:schemeClr val="tx1"/>
              </a:solidFill>
            </a:rPr>
            <a:t>Support for projects carried out jointly by the public and private sectors (JESSICA initiative)</a:t>
          </a:r>
          <a:endParaRPr lang="en-US" noProof="0" dirty="0">
            <a:solidFill>
              <a:schemeClr val="tx1"/>
            </a:solidFill>
          </a:endParaRPr>
        </a:p>
      </dgm:t>
    </dgm:pt>
    <dgm:pt modelId="{0CD20701-A2BB-4BF2-B85F-C73853034F7F}" type="parTrans" cxnId="{C81609F8-8764-40BD-8CCD-7D0C498C9C90}">
      <dgm:prSet/>
      <dgm:spPr/>
      <dgm:t>
        <a:bodyPr/>
        <a:lstStyle/>
        <a:p>
          <a:endParaRPr lang="pl-PL"/>
        </a:p>
      </dgm:t>
    </dgm:pt>
    <dgm:pt modelId="{E085E124-E12C-4C44-8A5F-84605B8FE59F}" type="sibTrans" cxnId="{C81609F8-8764-40BD-8CCD-7D0C498C9C90}">
      <dgm:prSet/>
      <dgm:spPr/>
      <dgm:t>
        <a:bodyPr/>
        <a:lstStyle/>
        <a:p>
          <a:endParaRPr lang="pl-PL"/>
        </a:p>
      </dgm:t>
    </dgm:pt>
    <dgm:pt modelId="{4D690579-5732-4027-A10C-EB22C8D5ED05}">
      <dgm:prSet phldrT="[Tekst]"/>
      <dgm:spPr/>
      <dgm:t>
        <a:bodyPr/>
        <a:lstStyle/>
        <a:p>
          <a:r>
            <a:rPr lang="en-US" noProof="0" smtClean="0">
              <a:solidFill>
                <a:schemeClr val="tx1"/>
              </a:solidFill>
            </a:rPr>
            <a:t>Benefits of professional financial institutions experience </a:t>
          </a:r>
          <a:endParaRPr lang="en-US" noProof="0">
            <a:solidFill>
              <a:schemeClr val="tx1"/>
            </a:solidFill>
          </a:endParaRPr>
        </a:p>
      </dgm:t>
    </dgm:pt>
    <dgm:pt modelId="{5489C402-0C0A-4CF9-B8D3-A0B31EDCF72B}" type="parTrans" cxnId="{BE34F0F5-5116-44C1-9B02-E11D61471C38}">
      <dgm:prSet/>
      <dgm:spPr/>
      <dgm:t>
        <a:bodyPr/>
        <a:lstStyle/>
        <a:p>
          <a:endParaRPr lang="pl-PL"/>
        </a:p>
      </dgm:t>
    </dgm:pt>
    <dgm:pt modelId="{62632708-6A24-41E9-B620-A927A2913BC8}" type="sibTrans" cxnId="{BE34F0F5-5116-44C1-9B02-E11D61471C38}">
      <dgm:prSet/>
      <dgm:spPr/>
      <dgm:t>
        <a:bodyPr/>
        <a:lstStyle/>
        <a:p>
          <a:endParaRPr lang="pl-PL"/>
        </a:p>
      </dgm:t>
    </dgm:pt>
    <dgm:pt modelId="{FAF45519-4F4B-48A7-AC0D-68FF1E400201}">
      <dgm:prSet phldrT="[Tekst]"/>
      <dgm:spPr/>
      <dgm:t>
        <a:bodyPr/>
        <a:lstStyle/>
        <a:p>
          <a:r>
            <a:rPr lang="en-US" noProof="0" dirty="0" smtClean="0">
              <a:solidFill>
                <a:schemeClr val="tx1"/>
              </a:solidFill>
            </a:rPr>
            <a:t>Experience for the next financial perspective</a:t>
          </a:r>
          <a:endParaRPr lang="en-US" noProof="0" dirty="0">
            <a:solidFill>
              <a:schemeClr val="tx1"/>
            </a:solidFill>
          </a:endParaRPr>
        </a:p>
      </dgm:t>
    </dgm:pt>
    <dgm:pt modelId="{413C68B6-739D-4A5E-A20B-B83B5CF695FB}" type="parTrans" cxnId="{3334881E-B144-4E3B-BF1B-11517B3189C9}">
      <dgm:prSet/>
      <dgm:spPr/>
      <dgm:t>
        <a:bodyPr/>
        <a:lstStyle/>
        <a:p>
          <a:endParaRPr lang="pl-PL"/>
        </a:p>
      </dgm:t>
    </dgm:pt>
    <dgm:pt modelId="{5066CEF5-E55E-4D43-9CB5-BD2A381CC322}" type="sibTrans" cxnId="{3334881E-B144-4E3B-BF1B-11517B3189C9}">
      <dgm:prSet/>
      <dgm:spPr/>
      <dgm:t>
        <a:bodyPr/>
        <a:lstStyle/>
        <a:p>
          <a:endParaRPr lang="pl-PL"/>
        </a:p>
      </dgm:t>
    </dgm:pt>
    <dgm:pt modelId="{B53A7351-FB8E-4BB4-97A7-E12D39D1BE41}" type="pres">
      <dgm:prSet presAssocID="{A28E4575-C8E1-4025-B7AC-02EA6384BB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E5985674-0C66-46D9-9AEE-BEB1CAB56764}" type="pres">
      <dgm:prSet presAssocID="{824D77F1-DED6-49B9-8B7E-3DD8F6354554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D542260A-D94C-43FD-AAB2-8271842B212B}" type="pres">
      <dgm:prSet presAssocID="{37316EE9-F7BC-471F-8423-6400CE628639}" presName="spacer" presStyleCnt="0"/>
      <dgm:spPr/>
    </dgm:pt>
    <dgm:pt modelId="{04285BD2-0F21-43D4-B37A-DDEE64A71DF7}" type="pres">
      <dgm:prSet presAssocID="{8D25ACCB-9996-4127-B1E7-F98ACA09394D}" presName="parentText" presStyleLbl="node1" presStyleIdx="1" presStyleCnt="6" custLinFactNeighborX="-19999" custLinFactNeighborY="8423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81B1DDD5-D870-4FDC-8A9A-AE6F9CF5E4B8}" type="pres">
      <dgm:prSet presAssocID="{C0F4CD9A-49E6-46C0-85F1-65CE7BC45A36}" presName="spacer" presStyleCnt="0"/>
      <dgm:spPr/>
    </dgm:pt>
    <dgm:pt modelId="{CFA810D0-E426-4B58-92EC-0E5CDBE0DA2E}" type="pres">
      <dgm:prSet presAssocID="{5B760387-C201-427A-A053-E4E3AC97E393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2557D525-3817-4238-8494-FDD2F434AE1A}" type="pres">
      <dgm:prSet presAssocID="{BFBBEA6A-D1A0-495D-8112-86626A857FB5}" presName="spacer" presStyleCnt="0"/>
      <dgm:spPr/>
    </dgm:pt>
    <dgm:pt modelId="{A8059535-80D5-4DF9-851A-0662D13A07BA}" type="pres">
      <dgm:prSet presAssocID="{12669231-985D-4410-8978-3D7114F4E489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FC477560-050E-44B3-88F7-A0FB700581BC}" type="pres">
      <dgm:prSet presAssocID="{E085E124-E12C-4C44-8A5F-84605B8FE59F}" presName="spacer" presStyleCnt="0"/>
      <dgm:spPr/>
    </dgm:pt>
    <dgm:pt modelId="{E103E094-FB9D-4354-951D-84013754910A}" type="pres">
      <dgm:prSet presAssocID="{4D690579-5732-4027-A10C-EB22C8D5ED05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14345DBA-E8F5-46FA-A014-CC9B157D6C5F}" type="pres">
      <dgm:prSet presAssocID="{62632708-6A24-41E9-B620-A927A2913BC8}" presName="spacer" presStyleCnt="0"/>
      <dgm:spPr/>
    </dgm:pt>
    <dgm:pt modelId="{46D9D75F-81A8-4B0D-8093-C093B18FAF1C}" type="pres">
      <dgm:prSet presAssocID="{FAF45519-4F4B-48A7-AC0D-68FF1E400201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60477352-067E-4679-A40E-963E570FF625}" srcId="{A28E4575-C8E1-4025-B7AC-02EA6384BB08}" destId="{824D77F1-DED6-49B9-8B7E-3DD8F6354554}" srcOrd="0" destOrd="0" parTransId="{4FEF5B01-A2E6-4693-9FD1-7143B9FDCE7B}" sibTransId="{37316EE9-F7BC-471F-8423-6400CE628639}"/>
    <dgm:cxn modelId="{239A5835-97B9-41C3-8CBF-7972CA9E2F6C}" type="presOf" srcId="{4D690579-5732-4027-A10C-EB22C8D5ED05}" destId="{E103E094-FB9D-4354-951D-84013754910A}" srcOrd="0" destOrd="0" presId="urn:microsoft.com/office/officeart/2005/8/layout/vList2"/>
    <dgm:cxn modelId="{1A4B1DF3-52B1-406B-BAFF-9ABA2A889313}" type="presOf" srcId="{824D77F1-DED6-49B9-8B7E-3DD8F6354554}" destId="{E5985674-0C66-46D9-9AEE-BEB1CAB56764}" srcOrd="0" destOrd="0" presId="urn:microsoft.com/office/officeart/2005/8/layout/vList2"/>
    <dgm:cxn modelId="{29F0DAC9-9F48-4A13-AF79-A3FBF6A9221F}" type="presOf" srcId="{FAF45519-4F4B-48A7-AC0D-68FF1E400201}" destId="{46D9D75F-81A8-4B0D-8093-C093B18FAF1C}" srcOrd="0" destOrd="0" presId="urn:microsoft.com/office/officeart/2005/8/layout/vList2"/>
    <dgm:cxn modelId="{3334881E-B144-4E3B-BF1B-11517B3189C9}" srcId="{A28E4575-C8E1-4025-B7AC-02EA6384BB08}" destId="{FAF45519-4F4B-48A7-AC0D-68FF1E400201}" srcOrd="5" destOrd="0" parTransId="{413C68B6-739D-4A5E-A20B-B83B5CF695FB}" sibTransId="{5066CEF5-E55E-4D43-9CB5-BD2A381CC322}"/>
    <dgm:cxn modelId="{A94439E2-E898-4AE6-970D-F5137EC13913}" type="presOf" srcId="{5B760387-C201-427A-A053-E4E3AC97E393}" destId="{CFA810D0-E426-4B58-92EC-0E5CDBE0DA2E}" srcOrd="0" destOrd="0" presId="urn:microsoft.com/office/officeart/2005/8/layout/vList2"/>
    <dgm:cxn modelId="{49E6BC19-0B3E-4383-8B17-0790E1F7022E}" type="presOf" srcId="{8D25ACCB-9996-4127-B1E7-F98ACA09394D}" destId="{04285BD2-0F21-43D4-B37A-DDEE64A71DF7}" srcOrd="0" destOrd="0" presId="urn:microsoft.com/office/officeart/2005/8/layout/vList2"/>
    <dgm:cxn modelId="{C81609F8-8764-40BD-8CCD-7D0C498C9C90}" srcId="{A28E4575-C8E1-4025-B7AC-02EA6384BB08}" destId="{12669231-985D-4410-8978-3D7114F4E489}" srcOrd="3" destOrd="0" parTransId="{0CD20701-A2BB-4BF2-B85F-C73853034F7F}" sibTransId="{E085E124-E12C-4C44-8A5F-84605B8FE59F}"/>
    <dgm:cxn modelId="{BE34F0F5-5116-44C1-9B02-E11D61471C38}" srcId="{A28E4575-C8E1-4025-B7AC-02EA6384BB08}" destId="{4D690579-5732-4027-A10C-EB22C8D5ED05}" srcOrd="4" destOrd="0" parTransId="{5489C402-0C0A-4CF9-B8D3-A0B31EDCF72B}" sibTransId="{62632708-6A24-41E9-B620-A927A2913BC8}"/>
    <dgm:cxn modelId="{DEB9550C-317F-4105-AE58-C29662A8BC9A}" type="presOf" srcId="{A28E4575-C8E1-4025-B7AC-02EA6384BB08}" destId="{B53A7351-FB8E-4BB4-97A7-E12D39D1BE41}" srcOrd="0" destOrd="0" presId="urn:microsoft.com/office/officeart/2005/8/layout/vList2"/>
    <dgm:cxn modelId="{84711B73-1F4A-424F-A17B-07D1F3CFA283}" srcId="{A28E4575-C8E1-4025-B7AC-02EA6384BB08}" destId="{5B760387-C201-427A-A053-E4E3AC97E393}" srcOrd="2" destOrd="0" parTransId="{D4391492-FD22-4DEF-8DAB-2CE34698E49A}" sibTransId="{BFBBEA6A-D1A0-495D-8112-86626A857FB5}"/>
    <dgm:cxn modelId="{62A8D9F5-9C86-4E25-B838-E189D5F44FD3}" srcId="{A28E4575-C8E1-4025-B7AC-02EA6384BB08}" destId="{8D25ACCB-9996-4127-B1E7-F98ACA09394D}" srcOrd="1" destOrd="0" parTransId="{BAFC9350-D593-4AF6-B55D-A83F2BFE9B1C}" sibTransId="{C0F4CD9A-49E6-46C0-85F1-65CE7BC45A36}"/>
    <dgm:cxn modelId="{82B8F507-20A1-40F2-88B7-588DF9FDD83D}" type="presOf" srcId="{12669231-985D-4410-8978-3D7114F4E489}" destId="{A8059535-80D5-4DF9-851A-0662D13A07BA}" srcOrd="0" destOrd="0" presId="urn:microsoft.com/office/officeart/2005/8/layout/vList2"/>
    <dgm:cxn modelId="{F49DC403-1D7B-4641-9D03-36820AD6CC1C}" type="presParOf" srcId="{B53A7351-FB8E-4BB4-97A7-E12D39D1BE41}" destId="{E5985674-0C66-46D9-9AEE-BEB1CAB56764}" srcOrd="0" destOrd="0" presId="urn:microsoft.com/office/officeart/2005/8/layout/vList2"/>
    <dgm:cxn modelId="{2879A685-2FC9-4FF2-B427-5DE5016B2B84}" type="presParOf" srcId="{B53A7351-FB8E-4BB4-97A7-E12D39D1BE41}" destId="{D542260A-D94C-43FD-AAB2-8271842B212B}" srcOrd="1" destOrd="0" presId="urn:microsoft.com/office/officeart/2005/8/layout/vList2"/>
    <dgm:cxn modelId="{8A9B3C42-5AE7-4F60-8DAF-73998E5A6D70}" type="presParOf" srcId="{B53A7351-FB8E-4BB4-97A7-E12D39D1BE41}" destId="{04285BD2-0F21-43D4-B37A-DDEE64A71DF7}" srcOrd="2" destOrd="0" presId="urn:microsoft.com/office/officeart/2005/8/layout/vList2"/>
    <dgm:cxn modelId="{13D9C162-AA13-4D26-B24A-91720E7C3EE4}" type="presParOf" srcId="{B53A7351-FB8E-4BB4-97A7-E12D39D1BE41}" destId="{81B1DDD5-D870-4FDC-8A9A-AE6F9CF5E4B8}" srcOrd="3" destOrd="0" presId="urn:microsoft.com/office/officeart/2005/8/layout/vList2"/>
    <dgm:cxn modelId="{E79FD1E2-1937-44DD-90FB-CDE33F10D30D}" type="presParOf" srcId="{B53A7351-FB8E-4BB4-97A7-E12D39D1BE41}" destId="{CFA810D0-E426-4B58-92EC-0E5CDBE0DA2E}" srcOrd="4" destOrd="0" presId="urn:microsoft.com/office/officeart/2005/8/layout/vList2"/>
    <dgm:cxn modelId="{056CDA9A-A6A5-446C-98DD-F9420093C577}" type="presParOf" srcId="{B53A7351-FB8E-4BB4-97A7-E12D39D1BE41}" destId="{2557D525-3817-4238-8494-FDD2F434AE1A}" srcOrd="5" destOrd="0" presId="urn:microsoft.com/office/officeart/2005/8/layout/vList2"/>
    <dgm:cxn modelId="{F893D745-86E2-4A5F-8DCF-73E0944D679C}" type="presParOf" srcId="{B53A7351-FB8E-4BB4-97A7-E12D39D1BE41}" destId="{A8059535-80D5-4DF9-851A-0662D13A07BA}" srcOrd="6" destOrd="0" presId="urn:microsoft.com/office/officeart/2005/8/layout/vList2"/>
    <dgm:cxn modelId="{D3F211E8-735B-47A0-8E81-1BEEF904771D}" type="presParOf" srcId="{B53A7351-FB8E-4BB4-97A7-E12D39D1BE41}" destId="{FC477560-050E-44B3-88F7-A0FB700581BC}" srcOrd="7" destOrd="0" presId="urn:microsoft.com/office/officeart/2005/8/layout/vList2"/>
    <dgm:cxn modelId="{48D58E21-0DB8-4136-91E3-74699C8DD5F1}" type="presParOf" srcId="{B53A7351-FB8E-4BB4-97A7-E12D39D1BE41}" destId="{E103E094-FB9D-4354-951D-84013754910A}" srcOrd="8" destOrd="0" presId="urn:microsoft.com/office/officeart/2005/8/layout/vList2"/>
    <dgm:cxn modelId="{7526ED29-7C11-438B-BF55-63F3B8C6ADFB}" type="presParOf" srcId="{B53A7351-FB8E-4BB4-97A7-E12D39D1BE41}" destId="{14345DBA-E8F5-46FA-A014-CC9B157D6C5F}" srcOrd="9" destOrd="0" presId="urn:microsoft.com/office/officeart/2005/8/layout/vList2"/>
    <dgm:cxn modelId="{44A9E11F-8AB8-411A-89A9-567C4BD37180}" type="presParOf" srcId="{B53A7351-FB8E-4BB4-97A7-E12D39D1BE41}" destId="{46D9D75F-81A8-4B0D-8093-C093B18FAF1C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CA63619-BF9A-42A5-A5A0-37C401218A90}">
      <dsp:nvSpPr>
        <dsp:cNvPr id="0" name=""/>
        <dsp:cNvSpPr/>
      </dsp:nvSpPr>
      <dsp:spPr>
        <a:xfrm>
          <a:off x="2080581" y="0"/>
          <a:ext cx="1278141" cy="8520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300" kern="1200" noProof="0" dirty="0" smtClean="0">
              <a:solidFill>
                <a:schemeClr val="tx1"/>
              </a:solidFill>
            </a:rPr>
            <a:t/>
          </a:r>
          <a:br>
            <a:rPr lang="pl-PL" sz="1300" kern="1200" noProof="0" dirty="0" smtClean="0">
              <a:solidFill>
                <a:schemeClr val="tx1"/>
              </a:solidFill>
            </a:rPr>
          </a:br>
          <a:r>
            <a:rPr lang="pl-PL" sz="1300" kern="1200" noProof="0" dirty="0" smtClean="0">
              <a:solidFill>
                <a:schemeClr val="tx1"/>
              </a:solidFill>
            </a:rPr>
            <a:t>WROP</a:t>
          </a:r>
          <a:br>
            <a:rPr lang="pl-PL" sz="1300" kern="1200" noProof="0" dirty="0" smtClean="0">
              <a:solidFill>
                <a:schemeClr val="tx1"/>
              </a:solidFill>
            </a:rPr>
          </a:br>
          <a:r>
            <a:rPr lang="pl-PL" sz="1300" kern="1200" noProof="0" dirty="0" smtClean="0">
              <a:solidFill>
                <a:schemeClr val="tx1"/>
              </a:solidFill>
            </a:rPr>
            <a:t/>
          </a:r>
          <a:br>
            <a:rPr lang="pl-PL" sz="1300" kern="1200" noProof="0" dirty="0" smtClean="0">
              <a:solidFill>
                <a:schemeClr val="tx1"/>
              </a:solidFill>
            </a:rPr>
          </a:br>
          <a:r>
            <a:rPr lang="en-US" sz="1300" b="1" kern="1200" noProof="0" dirty="0" smtClean="0">
              <a:solidFill>
                <a:schemeClr val="tx1"/>
              </a:solidFill>
            </a:rPr>
            <a:t>Financial instruments</a:t>
          </a:r>
          <a:r>
            <a:rPr lang="pl-PL" sz="1300" b="1" kern="1200" noProof="0" dirty="0" smtClean="0">
              <a:solidFill>
                <a:schemeClr val="tx1"/>
              </a:solidFill>
            </a:rPr>
            <a:t> </a:t>
          </a:r>
          <a:r>
            <a:rPr lang="pl-PL" sz="1300" kern="1200" noProof="0" dirty="0" smtClean="0">
              <a:solidFill>
                <a:schemeClr val="tx1"/>
              </a:solidFill>
            </a:rPr>
            <a:t/>
          </a:r>
          <a:br>
            <a:rPr lang="pl-PL" sz="1300" kern="1200" noProof="0" dirty="0" smtClean="0">
              <a:solidFill>
                <a:schemeClr val="tx1"/>
              </a:solidFill>
            </a:rPr>
          </a:br>
          <a:endParaRPr lang="en-US" sz="1300" kern="1200" noProof="0" dirty="0">
            <a:solidFill>
              <a:schemeClr val="tx1"/>
            </a:solidFill>
          </a:endParaRPr>
        </a:p>
      </dsp:txBody>
      <dsp:txXfrm>
        <a:off x="2080581" y="0"/>
        <a:ext cx="1278141" cy="852094"/>
      </dsp:txXfrm>
    </dsp:sp>
    <dsp:sp modelId="{4024D559-89D0-499F-AA41-B5F1A3F092B0}">
      <dsp:nvSpPr>
        <dsp:cNvPr id="0" name=""/>
        <dsp:cNvSpPr/>
      </dsp:nvSpPr>
      <dsp:spPr>
        <a:xfrm>
          <a:off x="1473463" y="852094"/>
          <a:ext cx="1246188" cy="340837"/>
        </a:xfrm>
        <a:custGeom>
          <a:avLst/>
          <a:gdLst/>
          <a:ahLst/>
          <a:cxnLst/>
          <a:rect l="0" t="0" r="0" b="0"/>
          <a:pathLst>
            <a:path>
              <a:moveTo>
                <a:pt x="1246188" y="0"/>
              </a:moveTo>
              <a:lnTo>
                <a:pt x="1246188" y="170418"/>
              </a:lnTo>
              <a:lnTo>
                <a:pt x="0" y="170418"/>
              </a:lnTo>
              <a:lnTo>
                <a:pt x="0" y="34083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3CDCA1-1B5B-4B76-A95B-E5CF629206E8}">
      <dsp:nvSpPr>
        <dsp:cNvPr id="0" name=""/>
        <dsp:cNvSpPr/>
      </dsp:nvSpPr>
      <dsp:spPr>
        <a:xfrm>
          <a:off x="834392" y="1192932"/>
          <a:ext cx="1278141" cy="8520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noProof="0" dirty="0" smtClean="0">
              <a:solidFill>
                <a:schemeClr val="tx1"/>
              </a:solidFill>
            </a:rPr>
            <a:t>JESSICA</a:t>
          </a:r>
          <a:endParaRPr lang="pl-PL" sz="1300" kern="1200" noProof="0" dirty="0" smtClean="0">
            <a:solidFill>
              <a:schemeClr val="tx1"/>
            </a:solidFill>
          </a:endParaRPr>
        </a:p>
      </dsp:txBody>
      <dsp:txXfrm>
        <a:off x="834392" y="1192932"/>
        <a:ext cx="1278141" cy="852094"/>
      </dsp:txXfrm>
    </dsp:sp>
    <dsp:sp modelId="{5D67F4C5-0326-41F6-9C93-DF6A99868375}">
      <dsp:nvSpPr>
        <dsp:cNvPr id="0" name=""/>
        <dsp:cNvSpPr/>
      </dsp:nvSpPr>
      <dsp:spPr>
        <a:xfrm>
          <a:off x="642671" y="2045027"/>
          <a:ext cx="830792" cy="340837"/>
        </a:xfrm>
        <a:custGeom>
          <a:avLst/>
          <a:gdLst/>
          <a:ahLst/>
          <a:cxnLst/>
          <a:rect l="0" t="0" r="0" b="0"/>
          <a:pathLst>
            <a:path>
              <a:moveTo>
                <a:pt x="830792" y="0"/>
              </a:moveTo>
              <a:lnTo>
                <a:pt x="830792" y="170418"/>
              </a:lnTo>
              <a:lnTo>
                <a:pt x="0" y="170418"/>
              </a:lnTo>
              <a:lnTo>
                <a:pt x="0" y="34083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6BDBD2-7783-43B4-B90F-A449A5B735F9}">
      <dsp:nvSpPr>
        <dsp:cNvPr id="0" name=""/>
        <dsp:cNvSpPr/>
      </dsp:nvSpPr>
      <dsp:spPr>
        <a:xfrm>
          <a:off x="3600" y="2385865"/>
          <a:ext cx="1278141" cy="8520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noProof="0" smtClean="0">
              <a:solidFill>
                <a:schemeClr val="tx1"/>
              </a:solidFill>
            </a:rPr>
            <a:t>Revitalisation of Urban Areas</a:t>
          </a:r>
          <a:endParaRPr lang="en-US" sz="1300" kern="1200" noProof="0">
            <a:solidFill>
              <a:schemeClr val="tx1"/>
            </a:solidFill>
          </a:endParaRPr>
        </a:p>
      </dsp:txBody>
      <dsp:txXfrm>
        <a:off x="3600" y="2385865"/>
        <a:ext cx="1278141" cy="852094"/>
      </dsp:txXfrm>
    </dsp:sp>
    <dsp:sp modelId="{BB51EA3C-DBDF-40F0-842F-FEF1B0AEE573}">
      <dsp:nvSpPr>
        <dsp:cNvPr id="0" name=""/>
        <dsp:cNvSpPr/>
      </dsp:nvSpPr>
      <dsp:spPr>
        <a:xfrm>
          <a:off x="1473463" y="2045027"/>
          <a:ext cx="830792" cy="3408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8"/>
              </a:lnTo>
              <a:lnTo>
                <a:pt x="830792" y="170418"/>
              </a:lnTo>
              <a:lnTo>
                <a:pt x="830792" y="34083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49AC11-6FFD-443E-953F-44F6C4E5130D}">
      <dsp:nvSpPr>
        <dsp:cNvPr id="0" name=""/>
        <dsp:cNvSpPr/>
      </dsp:nvSpPr>
      <dsp:spPr>
        <a:xfrm>
          <a:off x="1665185" y="2385865"/>
          <a:ext cx="1278141" cy="8520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noProof="0" smtClean="0">
              <a:solidFill>
                <a:schemeClr val="tx1"/>
              </a:solidFill>
            </a:rPr>
            <a:t>Support for Business Environment Institutions</a:t>
          </a:r>
          <a:endParaRPr lang="en-US" sz="1300" kern="1200" noProof="0">
            <a:solidFill>
              <a:schemeClr val="tx1"/>
            </a:solidFill>
          </a:endParaRPr>
        </a:p>
      </dsp:txBody>
      <dsp:txXfrm>
        <a:off x="1665185" y="2385865"/>
        <a:ext cx="1278141" cy="852094"/>
      </dsp:txXfrm>
    </dsp:sp>
    <dsp:sp modelId="{13FF0636-0DCE-4AD7-BE7C-4194E882BA6A}">
      <dsp:nvSpPr>
        <dsp:cNvPr id="0" name=""/>
        <dsp:cNvSpPr/>
      </dsp:nvSpPr>
      <dsp:spPr>
        <a:xfrm>
          <a:off x="2719652" y="852094"/>
          <a:ext cx="1246188" cy="3408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8"/>
              </a:lnTo>
              <a:lnTo>
                <a:pt x="1246188" y="170418"/>
              </a:lnTo>
              <a:lnTo>
                <a:pt x="1246188" y="34083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554018-B8CC-4ED9-86B1-71F5E9831AE4}">
      <dsp:nvSpPr>
        <dsp:cNvPr id="0" name=""/>
        <dsp:cNvSpPr/>
      </dsp:nvSpPr>
      <dsp:spPr>
        <a:xfrm>
          <a:off x="3326769" y="1192932"/>
          <a:ext cx="1278141" cy="8520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noProof="0" dirty="0" smtClean="0">
              <a:solidFill>
                <a:schemeClr val="tx1"/>
              </a:solidFill>
            </a:rPr>
            <a:t>JEREMIE</a:t>
          </a:r>
          <a:endParaRPr lang="pl-PL" sz="1300" kern="1200" noProof="0" dirty="0" smtClean="0">
            <a:solidFill>
              <a:schemeClr val="tx1"/>
            </a:solidFill>
          </a:endParaRPr>
        </a:p>
      </dsp:txBody>
      <dsp:txXfrm>
        <a:off x="3326769" y="1192932"/>
        <a:ext cx="1278141" cy="852094"/>
      </dsp:txXfrm>
    </dsp:sp>
    <dsp:sp modelId="{4FAC43A3-BA02-4CBE-8C5B-2129A241914F}">
      <dsp:nvSpPr>
        <dsp:cNvPr id="0" name=""/>
        <dsp:cNvSpPr/>
      </dsp:nvSpPr>
      <dsp:spPr>
        <a:xfrm>
          <a:off x="3920120" y="2045027"/>
          <a:ext cx="91440" cy="34083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3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F2203E-C4DA-4493-BF07-76499B496092}">
      <dsp:nvSpPr>
        <dsp:cNvPr id="0" name=""/>
        <dsp:cNvSpPr/>
      </dsp:nvSpPr>
      <dsp:spPr>
        <a:xfrm>
          <a:off x="3326769" y="2385865"/>
          <a:ext cx="1278141" cy="8520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noProof="0" smtClean="0">
              <a:solidFill>
                <a:schemeClr val="tx1"/>
              </a:solidFill>
            </a:rPr>
            <a:t>SMEs support</a:t>
          </a:r>
          <a:endParaRPr lang="en-US" sz="1300" kern="1200" noProof="0">
            <a:solidFill>
              <a:schemeClr val="tx1"/>
            </a:solidFill>
          </a:endParaRPr>
        </a:p>
      </dsp:txBody>
      <dsp:txXfrm>
        <a:off x="3326769" y="2385865"/>
        <a:ext cx="1278141" cy="85209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D4216D8-4F90-401B-8690-F90D9A758CCF}">
      <dsp:nvSpPr>
        <dsp:cNvPr id="0" name=""/>
        <dsp:cNvSpPr/>
      </dsp:nvSpPr>
      <dsp:spPr>
        <a:xfrm>
          <a:off x="0" y="570134"/>
          <a:ext cx="3696072" cy="304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noProof="0" smtClean="0">
              <a:solidFill>
                <a:schemeClr val="tx1"/>
              </a:solidFill>
            </a:rPr>
            <a:t>Product - Loan</a:t>
          </a:r>
          <a:endParaRPr lang="en-US" sz="1300" kern="1200" noProof="0">
            <a:solidFill>
              <a:schemeClr val="tx1"/>
            </a:solidFill>
          </a:endParaRPr>
        </a:p>
      </dsp:txBody>
      <dsp:txXfrm>
        <a:off x="0" y="570134"/>
        <a:ext cx="3696072" cy="304200"/>
      </dsp:txXfrm>
    </dsp:sp>
    <dsp:sp modelId="{B15BA0A5-01CD-47ED-91D7-5243519C376C}">
      <dsp:nvSpPr>
        <dsp:cNvPr id="0" name=""/>
        <dsp:cNvSpPr/>
      </dsp:nvSpPr>
      <dsp:spPr>
        <a:xfrm>
          <a:off x="0" y="944662"/>
          <a:ext cx="3696072" cy="7803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50" tIns="16510" rIns="92456" bIns="165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000" kern="1200" noProof="0" dirty="0" smtClean="0"/>
            <a:t>open and continuous call for projects,</a:t>
          </a:r>
          <a:endParaRPr lang="en-US" sz="1000" kern="1200" noProof="0" dirty="0">
            <a:solidFill>
              <a:schemeClr val="tx1"/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000" kern="1200" noProof="0" smtClean="0"/>
            <a:t>no maximum and minimum value of loan,</a:t>
          </a:r>
          <a:endParaRPr lang="en-US" sz="1000" kern="1200" noProof="0">
            <a:solidFill>
              <a:schemeClr val="tx1"/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000" kern="1200" noProof="0" smtClean="0"/>
            <a:t>preferential interest rate (depends on social elements of the project, currently min. 0,5%),</a:t>
          </a:r>
          <a:endParaRPr lang="en-US" sz="1000" kern="1200" noProof="0">
            <a:solidFill>
              <a:schemeClr val="tx1"/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000" kern="1200" noProof="0" smtClean="0"/>
            <a:t>no fees or commissions.</a:t>
          </a:r>
          <a:endParaRPr lang="en-US" sz="1000" kern="1200" noProof="0">
            <a:solidFill>
              <a:schemeClr val="tx1"/>
            </a:solidFill>
          </a:endParaRPr>
        </a:p>
      </dsp:txBody>
      <dsp:txXfrm>
        <a:off x="0" y="944662"/>
        <a:ext cx="3696072" cy="780390"/>
      </dsp:txXfrm>
    </dsp:sp>
    <dsp:sp modelId="{45551F07-03DF-4A80-A324-9840C5074B25}">
      <dsp:nvSpPr>
        <dsp:cNvPr id="0" name=""/>
        <dsp:cNvSpPr/>
      </dsp:nvSpPr>
      <dsp:spPr>
        <a:xfrm>
          <a:off x="0" y="1725052"/>
          <a:ext cx="3696072" cy="304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noProof="0" smtClean="0">
              <a:solidFill>
                <a:schemeClr val="tx1"/>
              </a:solidFill>
            </a:rPr>
            <a:t>22 supported projects, including:</a:t>
          </a:r>
          <a:endParaRPr lang="en-US" sz="1300" kern="1200" noProof="0">
            <a:solidFill>
              <a:schemeClr val="tx1"/>
            </a:solidFill>
          </a:endParaRPr>
        </a:p>
      </dsp:txBody>
      <dsp:txXfrm>
        <a:off x="0" y="1725052"/>
        <a:ext cx="3696072" cy="304200"/>
      </dsp:txXfrm>
    </dsp:sp>
    <dsp:sp modelId="{0CC263BF-45CA-425E-BC23-0B677B1D1CDE}">
      <dsp:nvSpPr>
        <dsp:cNvPr id="0" name=""/>
        <dsp:cNvSpPr/>
      </dsp:nvSpPr>
      <dsp:spPr>
        <a:xfrm>
          <a:off x="0" y="2029252"/>
          <a:ext cx="3696072" cy="807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50" tIns="16510" rIns="92456" bIns="165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000" kern="1200" noProof="0" smtClean="0">
              <a:solidFill>
                <a:schemeClr val="tx1"/>
              </a:solidFill>
            </a:rPr>
            <a:t>Industry and Technology Park,</a:t>
          </a:r>
          <a:endParaRPr lang="en-US" sz="1000" kern="1200" noProof="0">
            <a:solidFill>
              <a:schemeClr val="tx1"/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000" kern="1200" noProof="0" smtClean="0">
              <a:solidFill>
                <a:schemeClr val="tx1"/>
              </a:solidFill>
            </a:rPr>
            <a:t>Education and cultural centre,</a:t>
          </a:r>
          <a:endParaRPr lang="en-US" sz="1000" kern="1200" noProof="0">
            <a:solidFill>
              <a:schemeClr val="tx1"/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000" kern="1200" noProof="0" smtClean="0">
              <a:solidFill>
                <a:schemeClr val="tx1"/>
              </a:solidFill>
            </a:rPr>
            <a:t>Revitalisation of a market place,</a:t>
          </a:r>
          <a:endParaRPr lang="en-US" sz="1000" kern="1200" noProof="0">
            <a:solidFill>
              <a:schemeClr val="tx1"/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000" kern="1200" noProof="0" smtClean="0">
              <a:solidFill>
                <a:schemeClr val="tx1"/>
              </a:solidFill>
            </a:rPr>
            <a:t>Revitalisation of city centre,</a:t>
          </a:r>
          <a:endParaRPr lang="en-US" sz="1000" kern="1200" noProof="0">
            <a:solidFill>
              <a:schemeClr val="tx1"/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000" kern="1200" noProof="0" smtClean="0">
              <a:solidFill>
                <a:schemeClr val="tx1"/>
              </a:solidFill>
            </a:rPr>
            <a:t>School and sports field,</a:t>
          </a:r>
          <a:endParaRPr lang="en-US" sz="1000" kern="1200" noProof="0">
            <a:solidFill>
              <a:schemeClr val="tx1"/>
            </a:solidFill>
          </a:endParaRPr>
        </a:p>
      </dsp:txBody>
      <dsp:txXfrm>
        <a:off x="0" y="2029252"/>
        <a:ext cx="3696072" cy="807300"/>
      </dsp:txXfrm>
    </dsp:sp>
    <dsp:sp modelId="{76953915-8FCA-4846-B5E9-C0E8582C378B}">
      <dsp:nvSpPr>
        <dsp:cNvPr id="0" name=""/>
        <dsp:cNvSpPr/>
      </dsp:nvSpPr>
      <dsp:spPr>
        <a:xfrm>
          <a:off x="0" y="2836552"/>
          <a:ext cx="3696072" cy="304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noProof="0" dirty="0" smtClean="0">
              <a:solidFill>
                <a:schemeClr val="tx1"/>
              </a:solidFill>
            </a:rPr>
            <a:t>JESSICA Budget EUR 77,69M (11% increase)</a:t>
          </a:r>
          <a:endParaRPr lang="en-US" sz="1300" kern="1200" noProof="0" dirty="0">
            <a:solidFill>
              <a:schemeClr val="tx1"/>
            </a:solidFill>
          </a:endParaRPr>
        </a:p>
      </dsp:txBody>
      <dsp:txXfrm>
        <a:off x="0" y="2836552"/>
        <a:ext cx="3696072" cy="304200"/>
      </dsp:txXfrm>
    </dsp:sp>
    <dsp:sp modelId="{D932F60F-DD34-4787-A4E2-6C9933B01F16}">
      <dsp:nvSpPr>
        <dsp:cNvPr id="0" name=""/>
        <dsp:cNvSpPr/>
      </dsp:nvSpPr>
      <dsp:spPr>
        <a:xfrm>
          <a:off x="0" y="3178192"/>
          <a:ext cx="3696072" cy="304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noProof="0" dirty="0" smtClean="0">
              <a:solidFill>
                <a:schemeClr val="tx1"/>
              </a:solidFill>
            </a:rPr>
            <a:t>Value of loans granted – EUR </a:t>
          </a:r>
          <a:r>
            <a:rPr lang="pl-PL" sz="1300" kern="1200" noProof="0" dirty="0" smtClean="0">
              <a:solidFill>
                <a:schemeClr val="tx1"/>
              </a:solidFill>
            </a:rPr>
            <a:t>60,8</a:t>
          </a:r>
          <a:r>
            <a:rPr lang="en-US" sz="1300" kern="1200" noProof="0" dirty="0" smtClean="0">
              <a:solidFill>
                <a:schemeClr val="tx1"/>
              </a:solidFill>
            </a:rPr>
            <a:t>M</a:t>
          </a:r>
          <a:endParaRPr lang="en-US" sz="1300" kern="1200" noProof="0" dirty="0">
            <a:solidFill>
              <a:schemeClr val="tx1"/>
            </a:solidFill>
          </a:endParaRPr>
        </a:p>
      </dsp:txBody>
      <dsp:txXfrm>
        <a:off x="0" y="3178192"/>
        <a:ext cx="3696072" cy="304200"/>
      </dsp:txXfrm>
    </dsp:sp>
    <dsp:sp modelId="{A84F7898-82E9-416C-84BD-E0C48F79F25B}">
      <dsp:nvSpPr>
        <dsp:cNvPr id="0" name=""/>
        <dsp:cNvSpPr/>
      </dsp:nvSpPr>
      <dsp:spPr>
        <a:xfrm>
          <a:off x="0" y="3519833"/>
          <a:ext cx="3696072" cy="304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noProof="0" dirty="0" smtClean="0">
              <a:solidFill>
                <a:schemeClr val="tx1"/>
              </a:solidFill>
            </a:rPr>
            <a:t>Value of projects supported – EUR </a:t>
          </a:r>
          <a:r>
            <a:rPr lang="pl-PL" sz="1300" kern="1200" noProof="0" dirty="0" smtClean="0">
              <a:solidFill>
                <a:schemeClr val="tx1"/>
              </a:solidFill>
            </a:rPr>
            <a:t>110,2</a:t>
          </a:r>
          <a:r>
            <a:rPr lang="en-US" sz="1300" kern="1200" noProof="0" dirty="0" smtClean="0">
              <a:solidFill>
                <a:schemeClr val="tx1"/>
              </a:solidFill>
            </a:rPr>
            <a:t>M </a:t>
          </a:r>
          <a:endParaRPr lang="en-US" sz="1300" kern="1200" noProof="0" dirty="0" smtClean="0">
            <a:solidFill>
              <a:schemeClr val="tx1"/>
            </a:solidFill>
          </a:endParaRPr>
        </a:p>
      </dsp:txBody>
      <dsp:txXfrm>
        <a:off x="0" y="3519833"/>
        <a:ext cx="3696072" cy="30420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D165393-39A9-4A8C-B6E9-42658536ABD0}">
      <dsp:nvSpPr>
        <dsp:cNvPr id="0" name=""/>
        <dsp:cNvSpPr/>
      </dsp:nvSpPr>
      <dsp:spPr>
        <a:xfrm>
          <a:off x="0" y="8393"/>
          <a:ext cx="4056112" cy="3764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noProof="0" dirty="0" smtClean="0">
              <a:solidFill>
                <a:schemeClr val="tx1"/>
              </a:solidFill>
              <a:latin typeface="+mj-lt"/>
            </a:rPr>
            <a:t>Investor – </a:t>
          </a:r>
          <a:r>
            <a:rPr lang="en-US" sz="1000" kern="1200" noProof="0" dirty="0" err="1" smtClean="0">
              <a:solidFill>
                <a:schemeClr val="tx1"/>
              </a:solidFill>
              <a:latin typeface="+mj-lt"/>
            </a:rPr>
            <a:t>Koźmin</a:t>
          </a:r>
          <a:r>
            <a:rPr lang="en-US" sz="1000" kern="1200" noProof="0" dirty="0" smtClean="0">
              <a:solidFill>
                <a:schemeClr val="tx1"/>
              </a:solidFill>
              <a:latin typeface="+mj-lt"/>
            </a:rPr>
            <a:t> Wielkopolski</a:t>
          </a:r>
          <a:endParaRPr lang="en-US" sz="1000" kern="1200" noProof="0" dirty="0">
            <a:solidFill>
              <a:schemeClr val="tx1"/>
            </a:solidFill>
            <a:latin typeface="+mj-lt"/>
          </a:endParaRPr>
        </a:p>
      </dsp:txBody>
      <dsp:txXfrm>
        <a:off x="0" y="8393"/>
        <a:ext cx="4056112" cy="376447"/>
      </dsp:txXfrm>
    </dsp:sp>
    <dsp:sp modelId="{BEB276EF-D2F3-4627-AF2A-F968394213A6}">
      <dsp:nvSpPr>
        <dsp:cNvPr id="0" name=""/>
        <dsp:cNvSpPr/>
      </dsp:nvSpPr>
      <dsp:spPr>
        <a:xfrm>
          <a:off x="0" y="419401"/>
          <a:ext cx="4056112" cy="3764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noProof="0" dirty="0" smtClean="0">
              <a:solidFill>
                <a:schemeClr val="tx1"/>
              </a:solidFill>
              <a:latin typeface="+mj-lt"/>
            </a:rPr>
            <a:t>First completed JESSICA Urban Project in Poland (December 2012)</a:t>
          </a:r>
          <a:endParaRPr lang="en-US" sz="1000" kern="1200" noProof="0" dirty="0">
            <a:solidFill>
              <a:schemeClr val="tx1"/>
            </a:solidFill>
            <a:latin typeface="+mj-lt"/>
          </a:endParaRPr>
        </a:p>
      </dsp:txBody>
      <dsp:txXfrm>
        <a:off x="0" y="419401"/>
        <a:ext cx="4056112" cy="376447"/>
      </dsp:txXfrm>
    </dsp:sp>
    <dsp:sp modelId="{7019DF8F-D0FD-49B5-8D95-38221722DCFD}">
      <dsp:nvSpPr>
        <dsp:cNvPr id="0" name=""/>
        <dsp:cNvSpPr/>
      </dsp:nvSpPr>
      <dsp:spPr>
        <a:xfrm>
          <a:off x="0" y="830408"/>
          <a:ext cx="4056112" cy="3764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noProof="0" smtClean="0">
              <a:solidFill>
                <a:schemeClr val="tx1"/>
              </a:solidFill>
              <a:latin typeface="+mj-lt"/>
            </a:rPr>
            <a:t>Project value – EUR 0,33M</a:t>
          </a:r>
          <a:endParaRPr lang="en-US" sz="1000" kern="1200" noProof="0" dirty="0">
            <a:solidFill>
              <a:schemeClr val="tx1"/>
            </a:solidFill>
            <a:latin typeface="+mj-lt"/>
          </a:endParaRPr>
        </a:p>
      </dsp:txBody>
      <dsp:txXfrm>
        <a:off x="0" y="830408"/>
        <a:ext cx="4056112" cy="376447"/>
      </dsp:txXfrm>
    </dsp:sp>
    <dsp:sp modelId="{E6755B74-17B7-4905-9776-B13AD410239D}">
      <dsp:nvSpPr>
        <dsp:cNvPr id="0" name=""/>
        <dsp:cNvSpPr/>
      </dsp:nvSpPr>
      <dsp:spPr>
        <a:xfrm>
          <a:off x="0" y="1241415"/>
          <a:ext cx="4056112" cy="3764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noProof="0" smtClean="0">
              <a:solidFill>
                <a:schemeClr val="tx1"/>
              </a:solidFill>
              <a:latin typeface="+mj-lt"/>
            </a:rPr>
            <a:t>Loan value – EUR 0,23M </a:t>
          </a:r>
          <a:endParaRPr lang="en-US" sz="1000" kern="1200" noProof="0" dirty="0">
            <a:solidFill>
              <a:schemeClr val="tx1"/>
            </a:solidFill>
            <a:latin typeface="+mj-lt"/>
          </a:endParaRPr>
        </a:p>
      </dsp:txBody>
      <dsp:txXfrm>
        <a:off x="0" y="1241415"/>
        <a:ext cx="4056112" cy="376447"/>
      </dsp:txXfrm>
    </dsp:sp>
    <dsp:sp modelId="{006919AF-B6CD-4B33-9773-01A826FC23D5}">
      <dsp:nvSpPr>
        <dsp:cNvPr id="0" name=""/>
        <dsp:cNvSpPr/>
      </dsp:nvSpPr>
      <dsp:spPr>
        <a:xfrm>
          <a:off x="0" y="1652423"/>
          <a:ext cx="4056112" cy="3764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noProof="0" dirty="0" smtClean="0">
              <a:solidFill>
                <a:schemeClr val="tx1"/>
              </a:solidFill>
              <a:latin typeface="+mj-lt"/>
            </a:rPr>
            <a:t>Commercial elements</a:t>
          </a:r>
          <a:r>
            <a:rPr lang="en-US" sz="1000" kern="1200" noProof="0" dirty="0" smtClean="0">
              <a:solidFill>
                <a:schemeClr val="tx1"/>
              </a:solidFill>
              <a:latin typeface="+mj-lt"/>
            </a:rPr>
            <a:t>: </a:t>
          </a:r>
          <a:r>
            <a:rPr lang="en-US" sz="1000" kern="1200" dirty="0" smtClean="0">
              <a:solidFill>
                <a:schemeClr val="tx1"/>
              </a:solidFill>
              <a:latin typeface="+mj-lt"/>
            </a:rPr>
            <a:t>income gained from renting the office space (commercial use)</a:t>
          </a:r>
          <a:endParaRPr lang="en-US" sz="1000" kern="1200" noProof="0" dirty="0">
            <a:solidFill>
              <a:schemeClr val="tx1"/>
            </a:solidFill>
            <a:latin typeface="+mj-lt"/>
          </a:endParaRPr>
        </a:p>
      </dsp:txBody>
      <dsp:txXfrm>
        <a:off x="0" y="1652423"/>
        <a:ext cx="4056112" cy="376447"/>
      </dsp:txXfrm>
    </dsp:sp>
    <dsp:sp modelId="{FDC1874C-787C-4B8F-ABF3-D7567E89D973}">
      <dsp:nvSpPr>
        <dsp:cNvPr id="0" name=""/>
        <dsp:cNvSpPr/>
      </dsp:nvSpPr>
      <dsp:spPr>
        <a:xfrm>
          <a:off x="0" y="2063430"/>
          <a:ext cx="4056112" cy="3764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noProof="0" dirty="0" smtClean="0">
              <a:solidFill>
                <a:schemeClr val="tx1"/>
              </a:solidFill>
              <a:latin typeface="+mj-lt"/>
            </a:rPr>
            <a:t>Social elements: </a:t>
          </a:r>
          <a:r>
            <a:rPr lang="en-US" sz="1000" kern="1200" noProof="0" dirty="0" smtClean="0">
              <a:solidFill>
                <a:schemeClr val="tx1"/>
              </a:solidFill>
              <a:latin typeface="+mj-lt"/>
            </a:rPr>
            <a:t>providing to the local society: </a:t>
          </a:r>
          <a:r>
            <a:rPr lang="en-US" sz="1000" kern="1200" dirty="0" smtClean="0">
              <a:solidFill>
                <a:schemeClr val="tx1"/>
              </a:solidFill>
              <a:latin typeface="+mj-lt"/>
            </a:rPr>
            <a:t>modeling studio, music studio, recording studio, art studio, etc.</a:t>
          </a:r>
          <a:endParaRPr lang="en-US" sz="1000" kern="1200" noProof="0" dirty="0">
            <a:solidFill>
              <a:schemeClr val="tx1"/>
            </a:solidFill>
            <a:latin typeface="+mj-lt"/>
          </a:endParaRPr>
        </a:p>
      </dsp:txBody>
      <dsp:txXfrm>
        <a:off x="0" y="2063430"/>
        <a:ext cx="4056112" cy="376447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415A42F-1AD7-4333-9B8A-BD58D129572E}">
      <dsp:nvSpPr>
        <dsp:cNvPr id="0" name=""/>
        <dsp:cNvSpPr/>
      </dsp:nvSpPr>
      <dsp:spPr>
        <a:xfrm>
          <a:off x="0" y="3263"/>
          <a:ext cx="4848199" cy="3369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noProof="0" smtClean="0">
              <a:solidFill>
                <a:schemeClr val="tx1"/>
              </a:solidFill>
              <a:latin typeface="+mj-lt"/>
            </a:rPr>
            <a:t>Investor – private company</a:t>
          </a:r>
          <a:endParaRPr lang="en-US" sz="900" kern="1200" noProof="0">
            <a:solidFill>
              <a:schemeClr val="tx1"/>
            </a:solidFill>
            <a:latin typeface="+mj-lt"/>
          </a:endParaRPr>
        </a:p>
      </dsp:txBody>
      <dsp:txXfrm>
        <a:off x="0" y="3263"/>
        <a:ext cx="4848199" cy="336959"/>
      </dsp:txXfrm>
    </dsp:sp>
    <dsp:sp modelId="{BEB276EF-D2F3-4627-AF2A-F968394213A6}">
      <dsp:nvSpPr>
        <dsp:cNvPr id="0" name=""/>
        <dsp:cNvSpPr/>
      </dsp:nvSpPr>
      <dsp:spPr>
        <a:xfrm>
          <a:off x="0" y="392063"/>
          <a:ext cx="4848199" cy="3369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noProof="0" dirty="0" smtClean="0">
              <a:solidFill>
                <a:schemeClr val="tx1"/>
              </a:solidFill>
              <a:latin typeface="+mj-lt"/>
            </a:rPr>
            <a:t>Project value </a:t>
          </a:r>
          <a:r>
            <a:rPr lang="pl-PL" sz="900" kern="1200" noProof="0" dirty="0" smtClean="0">
              <a:solidFill>
                <a:schemeClr val="tx1"/>
              </a:solidFill>
              <a:latin typeface="+mj-lt"/>
            </a:rPr>
            <a:t>EUR 8,5M</a:t>
          </a:r>
          <a:endParaRPr lang="en-US" sz="900" kern="1200" noProof="0" dirty="0">
            <a:solidFill>
              <a:schemeClr val="tx1"/>
            </a:solidFill>
            <a:latin typeface="+mj-lt"/>
          </a:endParaRPr>
        </a:p>
      </dsp:txBody>
      <dsp:txXfrm>
        <a:off x="0" y="392063"/>
        <a:ext cx="4848199" cy="336959"/>
      </dsp:txXfrm>
    </dsp:sp>
    <dsp:sp modelId="{C7ADC8E2-E83A-4EE8-8C34-293A70856210}">
      <dsp:nvSpPr>
        <dsp:cNvPr id="0" name=""/>
        <dsp:cNvSpPr/>
      </dsp:nvSpPr>
      <dsp:spPr>
        <a:xfrm>
          <a:off x="0" y="780863"/>
          <a:ext cx="4848199" cy="3369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noProof="0" dirty="0" smtClean="0">
              <a:solidFill>
                <a:schemeClr val="tx1"/>
              </a:solidFill>
              <a:latin typeface="+mj-lt"/>
            </a:rPr>
            <a:t>Loan value </a:t>
          </a:r>
          <a:r>
            <a:rPr lang="pl-PL" sz="900" kern="1200" noProof="0" dirty="0" smtClean="0">
              <a:solidFill>
                <a:schemeClr val="tx1"/>
              </a:solidFill>
              <a:latin typeface="+mj-lt"/>
            </a:rPr>
            <a:t>EUR 6,4M</a:t>
          </a:r>
          <a:endParaRPr lang="en-US" sz="900" kern="1200" noProof="0" dirty="0">
            <a:solidFill>
              <a:schemeClr val="tx1"/>
            </a:solidFill>
            <a:latin typeface="+mj-lt"/>
          </a:endParaRPr>
        </a:p>
      </dsp:txBody>
      <dsp:txXfrm>
        <a:off x="0" y="780863"/>
        <a:ext cx="4848199" cy="336959"/>
      </dsp:txXfrm>
    </dsp:sp>
    <dsp:sp modelId="{E1780837-8C2F-47BC-86D1-430F63890DB8}">
      <dsp:nvSpPr>
        <dsp:cNvPr id="0" name=""/>
        <dsp:cNvSpPr/>
      </dsp:nvSpPr>
      <dsp:spPr>
        <a:xfrm>
          <a:off x="0" y="1169663"/>
          <a:ext cx="4848199" cy="3369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noProof="0" dirty="0" smtClean="0">
              <a:solidFill>
                <a:schemeClr val="tx1"/>
              </a:solidFill>
              <a:latin typeface="+mj-lt"/>
            </a:rPr>
            <a:t>Commercial elements: </a:t>
          </a:r>
          <a:r>
            <a:rPr lang="en-US" sz="900" kern="1200" noProof="0" dirty="0" smtClean="0">
              <a:solidFill>
                <a:schemeClr val="tx1"/>
              </a:solidFill>
              <a:latin typeface="+mj-lt"/>
            </a:rPr>
            <a:t>creation of a modern office building for </a:t>
          </a:r>
          <a:r>
            <a:rPr lang="en-US" sz="900" kern="1200" noProof="0" dirty="0" smtClean="0">
              <a:solidFill>
                <a:schemeClr val="tx1"/>
              </a:solidFill>
              <a:latin typeface="+mj-lt"/>
            </a:rPr>
            <a:t>rent</a:t>
          </a:r>
          <a:endParaRPr lang="en-US" sz="900" kern="1200" noProof="0" dirty="0">
            <a:solidFill>
              <a:schemeClr val="tx1"/>
            </a:solidFill>
            <a:latin typeface="+mj-lt"/>
          </a:endParaRPr>
        </a:p>
      </dsp:txBody>
      <dsp:txXfrm>
        <a:off x="0" y="1169663"/>
        <a:ext cx="4848199" cy="336959"/>
      </dsp:txXfrm>
    </dsp:sp>
    <dsp:sp modelId="{B3545902-F114-4935-AF6C-B9F5F1DD595F}">
      <dsp:nvSpPr>
        <dsp:cNvPr id="0" name=""/>
        <dsp:cNvSpPr/>
      </dsp:nvSpPr>
      <dsp:spPr>
        <a:xfrm>
          <a:off x="0" y="1558463"/>
          <a:ext cx="4848199" cy="3369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noProof="0" smtClean="0">
              <a:solidFill>
                <a:schemeClr val="tx1"/>
              </a:solidFill>
              <a:latin typeface="+mj-lt"/>
            </a:rPr>
            <a:t>Social elements:</a:t>
          </a:r>
          <a:endParaRPr lang="en-US" sz="900" b="1" kern="1200" noProof="0">
            <a:solidFill>
              <a:schemeClr val="tx1"/>
            </a:solidFill>
            <a:latin typeface="+mj-lt"/>
          </a:endParaRPr>
        </a:p>
      </dsp:txBody>
      <dsp:txXfrm>
        <a:off x="0" y="1558463"/>
        <a:ext cx="4848199" cy="336959"/>
      </dsp:txXfrm>
    </dsp:sp>
    <dsp:sp modelId="{FF1BD3B2-5535-4B9B-B580-F808DC89708F}">
      <dsp:nvSpPr>
        <dsp:cNvPr id="0" name=""/>
        <dsp:cNvSpPr/>
      </dsp:nvSpPr>
      <dsp:spPr>
        <a:xfrm>
          <a:off x="0" y="1895423"/>
          <a:ext cx="4848199" cy="5495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3930" tIns="11430" rIns="64008" bIns="1143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900" kern="1200" noProof="0" smtClean="0">
              <a:solidFill>
                <a:schemeClr val="tx1"/>
              </a:solidFill>
              <a:latin typeface="+mj-lt"/>
            </a:rPr>
            <a:t>creation of a park (on adjacent public land),</a:t>
          </a:r>
          <a:endParaRPr lang="en-US" sz="900" kern="1200" noProof="0">
            <a:solidFill>
              <a:schemeClr val="tx1"/>
            </a:solidFill>
            <a:latin typeface="+mj-lt"/>
          </a:endParaRP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900" kern="1200" noProof="0" smtClean="0">
              <a:solidFill>
                <a:schemeClr val="tx1"/>
              </a:solidFill>
              <a:latin typeface="+mj-lt"/>
            </a:rPr>
            <a:t>creation of professionally equipped lecture room, free lectures and trainings for the local population;</a:t>
          </a:r>
          <a:endParaRPr lang="en-US" sz="900" kern="1200" noProof="0">
            <a:solidFill>
              <a:schemeClr val="tx1"/>
            </a:solidFill>
            <a:latin typeface="+mj-lt"/>
          </a:endParaRP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900" kern="1200" noProof="0" dirty="0" smtClean="0">
              <a:solidFill>
                <a:schemeClr val="tx1"/>
              </a:solidFill>
              <a:latin typeface="+mj-lt"/>
            </a:rPr>
            <a:t>creation of permanent and temporary workplaces;</a:t>
          </a:r>
          <a:endParaRPr lang="en-US" sz="900" kern="1200" noProof="0" dirty="0">
            <a:solidFill>
              <a:schemeClr val="tx1"/>
            </a:solidFill>
            <a:latin typeface="+mj-lt"/>
          </a:endParaRPr>
        </a:p>
      </dsp:txBody>
      <dsp:txXfrm>
        <a:off x="0" y="1895423"/>
        <a:ext cx="4848199" cy="549585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3944C01-1EB0-4FB5-A2E0-04AAD3F31D3E}">
      <dsp:nvSpPr>
        <dsp:cNvPr id="0" name=""/>
        <dsp:cNvSpPr/>
      </dsp:nvSpPr>
      <dsp:spPr>
        <a:xfrm>
          <a:off x="0" y="34581"/>
          <a:ext cx="4546600" cy="46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noProof="0" dirty="0" smtClean="0">
              <a:solidFill>
                <a:schemeClr val="tx1"/>
              </a:solidFill>
              <a:latin typeface="+mj-lt"/>
            </a:rPr>
            <a:t>Investor</a:t>
          </a:r>
          <a:r>
            <a:rPr lang="pl-PL" sz="1200" kern="1200" noProof="0" dirty="0" smtClean="0">
              <a:solidFill>
                <a:schemeClr val="tx1"/>
              </a:solidFill>
              <a:latin typeface="+mj-lt"/>
            </a:rPr>
            <a:t> – public company WCWI</a:t>
          </a:r>
          <a:r>
            <a:rPr lang="en-US" sz="1200" kern="1200" noProof="0" dirty="0" smtClean="0">
              <a:solidFill>
                <a:schemeClr val="tx1"/>
              </a:solidFill>
              <a:latin typeface="+mj-lt"/>
            </a:rPr>
            <a:t> (100% capital owned by the city)</a:t>
          </a:r>
          <a:endParaRPr lang="en-US" sz="1200" kern="1200" noProof="0" dirty="0">
            <a:solidFill>
              <a:schemeClr val="tx1"/>
            </a:solidFill>
            <a:latin typeface="+mj-lt"/>
          </a:endParaRPr>
        </a:p>
      </dsp:txBody>
      <dsp:txXfrm>
        <a:off x="0" y="34581"/>
        <a:ext cx="4546600" cy="468000"/>
      </dsp:txXfrm>
    </dsp:sp>
    <dsp:sp modelId="{CD67B788-E552-48E9-AAEC-2DFC544985B2}">
      <dsp:nvSpPr>
        <dsp:cNvPr id="0" name=""/>
        <dsp:cNvSpPr/>
      </dsp:nvSpPr>
      <dsp:spPr>
        <a:xfrm>
          <a:off x="0" y="574581"/>
          <a:ext cx="4546600" cy="46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noProof="0" dirty="0" smtClean="0">
              <a:solidFill>
                <a:schemeClr val="tx1"/>
              </a:solidFill>
              <a:latin typeface="+mj-lt"/>
            </a:rPr>
            <a:t>Project Value </a:t>
          </a:r>
          <a:r>
            <a:rPr lang="pl-PL" sz="1200" kern="1200" noProof="0" dirty="0" smtClean="0">
              <a:solidFill>
                <a:schemeClr val="tx1"/>
              </a:solidFill>
              <a:latin typeface="+mj-lt"/>
            </a:rPr>
            <a:t>EUR 5,9M</a:t>
          </a:r>
          <a:endParaRPr lang="en-US" sz="1200" kern="1200" noProof="0" dirty="0">
            <a:solidFill>
              <a:schemeClr val="tx1"/>
            </a:solidFill>
            <a:latin typeface="+mj-lt"/>
          </a:endParaRPr>
        </a:p>
      </dsp:txBody>
      <dsp:txXfrm>
        <a:off x="0" y="574581"/>
        <a:ext cx="4546600" cy="468000"/>
      </dsp:txXfrm>
    </dsp:sp>
    <dsp:sp modelId="{9B0A5951-6989-42E9-812F-1B7DB0F8E4BB}">
      <dsp:nvSpPr>
        <dsp:cNvPr id="0" name=""/>
        <dsp:cNvSpPr/>
      </dsp:nvSpPr>
      <dsp:spPr>
        <a:xfrm>
          <a:off x="0" y="1114581"/>
          <a:ext cx="4546600" cy="46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noProof="0" dirty="0" smtClean="0">
              <a:solidFill>
                <a:schemeClr val="tx1"/>
              </a:solidFill>
              <a:latin typeface="+mj-lt"/>
            </a:rPr>
            <a:t>Loan Value </a:t>
          </a:r>
          <a:r>
            <a:rPr lang="pl-PL" sz="1200" kern="1200" noProof="0" dirty="0" smtClean="0">
              <a:solidFill>
                <a:schemeClr val="tx1"/>
              </a:solidFill>
              <a:latin typeface="+mj-lt"/>
            </a:rPr>
            <a:t>EUR 4,5M </a:t>
          </a:r>
          <a:endParaRPr lang="en-US" sz="1200" kern="1200" noProof="0" dirty="0">
            <a:solidFill>
              <a:schemeClr val="tx1"/>
            </a:solidFill>
            <a:latin typeface="+mj-lt"/>
          </a:endParaRPr>
        </a:p>
      </dsp:txBody>
      <dsp:txXfrm>
        <a:off x="0" y="1114581"/>
        <a:ext cx="4546600" cy="468000"/>
      </dsp:txXfrm>
    </dsp:sp>
    <dsp:sp modelId="{6F67C39A-BA28-4AB6-B097-520B438368F6}">
      <dsp:nvSpPr>
        <dsp:cNvPr id="0" name=""/>
        <dsp:cNvSpPr/>
      </dsp:nvSpPr>
      <dsp:spPr>
        <a:xfrm>
          <a:off x="0" y="1654581"/>
          <a:ext cx="4546600" cy="46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noProof="0" dirty="0" smtClean="0">
              <a:solidFill>
                <a:schemeClr val="tx1"/>
              </a:solidFill>
              <a:latin typeface="+mj-lt"/>
            </a:rPr>
            <a:t>commercial elements: </a:t>
          </a:r>
          <a:r>
            <a:rPr lang="en-US" sz="1200" kern="1200" noProof="0" dirty="0" smtClean="0">
              <a:solidFill>
                <a:schemeClr val="tx1"/>
              </a:solidFill>
              <a:latin typeface="+mj-lt"/>
            </a:rPr>
            <a:t>income gained from renting the office space</a:t>
          </a:r>
          <a:endParaRPr lang="en-US" sz="1200" b="1" kern="1200" noProof="0" dirty="0" smtClean="0">
            <a:solidFill>
              <a:schemeClr val="tx1"/>
            </a:solidFill>
            <a:latin typeface="+mj-lt"/>
          </a:endParaRPr>
        </a:p>
      </dsp:txBody>
      <dsp:txXfrm>
        <a:off x="0" y="1654581"/>
        <a:ext cx="4546600" cy="468000"/>
      </dsp:txXfrm>
    </dsp:sp>
    <dsp:sp modelId="{940B3E4C-DBBD-46C7-B3FA-1FE29EE650D1}">
      <dsp:nvSpPr>
        <dsp:cNvPr id="0" name=""/>
        <dsp:cNvSpPr/>
      </dsp:nvSpPr>
      <dsp:spPr>
        <a:xfrm>
          <a:off x="0" y="2194581"/>
          <a:ext cx="4546600" cy="46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noProof="0" dirty="0" smtClean="0">
              <a:solidFill>
                <a:schemeClr val="tx1"/>
              </a:solidFill>
              <a:latin typeface="+mj-lt"/>
            </a:rPr>
            <a:t>social elements</a:t>
          </a:r>
          <a:r>
            <a:rPr lang="en-US" sz="1200" kern="1200" noProof="0" dirty="0" smtClean="0">
              <a:solidFill>
                <a:schemeClr val="tx1"/>
              </a:solidFill>
              <a:latin typeface="+mj-lt"/>
            </a:rPr>
            <a:t>: business incubator; separate technological part and </a:t>
          </a:r>
          <a:r>
            <a:rPr lang="en-US" sz="1200" kern="1200" noProof="0" dirty="0" smtClean="0">
              <a:solidFill>
                <a:schemeClr val="tx1"/>
              </a:solidFill>
              <a:latin typeface="+mj-lt"/>
            </a:rPr>
            <a:t>offices</a:t>
          </a:r>
          <a:r>
            <a:rPr lang="en-US" sz="1200" kern="1200" noProof="0" dirty="0" smtClean="0">
              <a:solidFill>
                <a:schemeClr val="tx1"/>
              </a:solidFill>
              <a:latin typeface="+mj-lt"/>
            </a:rPr>
            <a:t>; support for young enterprises</a:t>
          </a:r>
        </a:p>
      </dsp:txBody>
      <dsp:txXfrm>
        <a:off x="0" y="2194581"/>
        <a:ext cx="4546600" cy="46800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B693286-AAC2-4935-97A6-4858B390E81A}">
      <dsp:nvSpPr>
        <dsp:cNvPr id="0" name=""/>
        <dsp:cNvSpPr/>
      </dsp:nvSpPr>
      <dsp:spPr>
        <a:xfrm>
          <a:off x="0" y="1840"/>
          <a:ext cx="8856983" cy="2823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noProof="0" dirty="0" smtClean="0">
              <a:solidFill>
                <a:schemeClr val="tx1"/>
              </a:solidFill>
            </a:rPr>
            <a:t>The main barriers in the implementation process </a:t>
          </a:r>
          <a:r>
            <a:rPr lang="en-US" sz="1600" kern="1200" noProof="0" dirty="0" smtClean="0">
              <a:solidFill>
                <a:schemeClr val="tx1"/>
              </a:solidFill>
            </a:rPr>
            <a:t>at </a:t>
          </a:r>
          <a:r>
            <a:rPr lang="en-US" sz="1600" kern="1200" noProof="0" dirty="0" smtClean="0">
              <a:solidFill>
                <a:schemeClr val="tx1"/>
              </a:solidFill>
            </a:rPr>
            <a:t>the initial stage:</a:t>
          </a:r>
          <a:endParaRPr lang="en-US" sz="1600" kern="1200" noProof="0" dirty="0">
            <a:solidFill>
              <a:schemeClr val="tx1"/>
            </a:solidFill>
          </a:endParaRPr>
        </a:p>
      </dsp:txBody>
      <dsp:txXfrm>
        <a:off x="0" y="1840"/>
        <a:ext cx="8856983" cy="282340"/>
      </dsp:txXfrm>
    </dsp:sp>
    <dsp:sp modelId="{F4F74791-44E4-47A4-BFAA-2DA79D5E851B}">
      <dsp:nvSpPr>
        <dsp:cNvPr id="0" name=""/>
        <dsp:cNvSpPr/>
      </dsp:nvSpPr>
      <dsp:spPr>
        <a:xfrm>
          <a:off x="0" y="284180"/>
          <a:ext cx="8856983" cy="18022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1209" tIns="13970" rIns="78232" bIns="1397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n-US" sz="1100" kern="1200" noProof="0" dirty="0">
            <a:solidFill>
              <a:schemeClr val="tx1"/>
            </a:solidFill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100" kern="1200" noProof="0" dirty="0" smtClean="0">
              <a:solidFill>
                <a:schemeClr val="tx1"/>
              </a:solidFill>
            </a:rPr>
            <a:t>Lack of a relevant regulation on the provision of regional investment aid by urban development funds under regional operational </a:t>
          </a:r>
          <a:r>
            <a:rPr lang="en-US" sz="1100" kern="1200" noProof="0" dirty="0" err="1" smtClean="0">
              <a:solidFill>
                <a:schemeClr val="tx1"/>
              </a:solidFill>
            </a:rPr>
            <a:t>programmes</a:t>
          </a:r>
          <a:r>
            <a:rPr lang="en-US" sz="1100" kern="1200" noProof="0" dirty="0" smtClean="0">
              <a:solidFill>
                <a:schemeClr val="tx1"/>
              </a:solidFill>
            </a:rPr>
            <a:t> at the initial stage of implementation (adopted 21 December 2010)</a:t>
          </a:r>
          <a:r>
            <a:rPr lang="pl-PL" sz="1100" kern="1200" noProof="0" dirty="0" smtClean="0">
              <a:solidFill>
                <a:schemeClr val="tx1"/>
              </a:solidFill>
            </a:rPr>
            <a:t>,</a:t>
          </a:r>
          <a:endParaRPr lang="en-US" sz="1100" kern="1200" noProof="0" dirty="0">
            <a:solidFill>
              <a:schemeClr val="tx1"/>
            </a:solidFill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100" kern="1200" noProof="0" dirty="0" smtClean="0">
              <a:solidFill>
                <a:schemeClr val="tx1"/>
              </a:solidFill>
            </a:rPr>
            <a:t>Long term needed to adjust the potential investments to the JESSICA requirements </a:t>
          </a:r>
          <a:r>
            <a:rPr lang="en-US" sz="1100" kern="1200" noProof="0" dirty="0" smtClean="0">
              <a:solidFill>
                <a:schemeClr val="tx1"/>
              </a:solidFill>
            </a:rPr>
            <a:t>e</a:t>
          </a:r>
          <a:r>
            <a:rPr lang="pl-PL" sz="1100" kern="1200" noProof="0" dirty="0" smtClean="0">
              <a:solidFill>
                <a:schemeClr val="tx1"/>
              </a:solidFill>
            </a:rPr>
            <a:t>.</a:t>
          </a:r>
          <a:r>
            <a:rPr lang="en-US" sz="1100" kern="1200" noProof="0" dirty="0" smtClean="0">
              <a:solidFill>
                <a:schemeClr val="tx1"/>
              </a:solidFill>
            </a:rPr>
            <a:t>g</a:t>
          </a:r>
          <a:r>
            <a:rPr lang="en-US" sz="1100" kern="1200" noProof="0" dirty="0" smtClean="0">
              <a:solidFill>
                <a:schemeClr val="tx1"/>
              </a:solidFill>
            </a:rPr>
            <a:t>. </a:t>
          </a:r>
          <a:r>
            <a:rPr lang="pl-PL" sz="1100" kern="1200" noProof="0" dirty="0" smtClean="0">
              <a:solidFill>
                <a:schemeClr val="tx1"/>
              </a:solidFill>
            </a:rPr>
            <a:t>s</a:t>
          </a:r>
          <a:r>
            <a:rPr lang="en-US" sz="1100" kern="1200" noProof="0" dirty="0" err="1" smtClean="0">
              <a:solidFill>
                <a:schemeClr val="tx1"/>
              </a:solidFill>
            </a:rPr>
            <a:t>ocial</a:t>
          </a:r>
          <a:r>
            <a:rPr lang="en-US" sz="1100" kern="1200" noProof="0" dirty="0" smtClean="0">
              <a:solidFill>
                <a:schemeClr val="tx1"/>
              </a:solidFill>
            </a:rPr>
            <a:t> </a:t>
          </a:r>
          <a:r>
            <a:rPr lang="en-US" sz="1100" kern="1200" noProof="0" dirty="0" smtClean="0">
              <a:solidFill>
                <a:schemeClr val="tx1"/>
              </a:solidFill>
            </a:rPr>
            <a:t>effects of the projects</a:t>
          </a:r>
          <a:r>
            <a:rPr lang="pl-PL" sz="1100" kern="1200" noProof="0" dirty="0" smtClean="0">
              <a:solidFill>
                <a:schemeClr val="tx1"/>
              </a:solidFill>
            </a:rPr>
            <a:t>,</a:t>
          </a:r>
          <a:endParaRPr lang="en-US" sz="1100" kern="1200" noProof="0" dirty="0">
            <a:solidFill>
              <a:schemeClr val="tx1"/>
            </a:solidFill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100" kern="1200" noProof="0" dirty="0" smtClean="0">
              <a:solidFill>
                <a:schemeClr val="tx1"/>
              </a:solidFill>
            </a:rPr>
            <a:t>Insufficient preparation of Urban Projects by the applicants at the time of submission</a:t>
          </a:r>
          <a:r>
            <a:rPr lang="pl-PL" sz="1100" kern="1200" noProof="0" dirty="0" smtClean="0">
              <a:solidFill>
                <a:schemeClr val="tx1"/>
              </a:solidFill>
            </a:rPr>
            <a:t>,</a:t>
          </a:r>
          <a:endParaRPr lang="en-US" sz="1100" kern="1200" noProof="0" dirty="0">
            <a:solidFill>
              <a:schemeClr val="tx1"/>
            </a:solidFill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100" kern="1200" noProof="0" dirty="0" smtClean="0">
              <a:solidFill>
                <a:schemeClr val="tx1"/>
              </a:solidFill>
            </a:rPr>
            <a:t>Typically low return on investments in Urban Projects, preventing the repayment of the Project loans</a:t>
          </a:r>
          <a:r>
            <a:rPr lang="pl-PL" sz="1100" kern="1200" noProof="0" dirty="0" smtClean="0">
              <a:solidFill>
                <a:schemeClr val="tx1"/>
              </a:solidFill>
            </a:rPr>
            <a:t>,</a:t>
          </a:r>
          <a:endParaRPr lang="en-US" sz="1100" kern="1200" noProof="0" dirty="0">
            <a:solidFill>
              <a:schemeClr val="tx1"/>
            </a:solidFill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100" kern="1200" noProof="0" dirty="0" smtClean="0">
              <a:solidFill>
                <a:schemeClr val="tx1"/>
              </a:solidFill>
            </a:rPr>
            <a:t>Lack of adequate securities</a:t>
          </a:r>
          <a:r>
            <a:rPr lang="pl-PL" sz="1100" kern="1200" noProof="0" dirty="0" smtClean="0">
              <a:solidFill>
                <a:schemeClr val="tx1"/>
              </a:solidFill>
            </a:rPr>
            <a:t>,</a:t>
          </a:r>
          <a:endParaRPr lang="en-US" sz="1100" kern="1200" noProof="0" dirty="0">
            <a:solidFill>
              <a:schemeClr val="tx1"/>
            </a:solidFill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100" kern="1200" noProof="0" dirty="0" smtClean="0">
              <a:solidFill>
                <a:schemeClr val="tx1"/>
              </a:solidFill>
            </a:rPr>
            <a:t>Additional requirements on the project promoters – the need to include the investment in an Integrated Plan of Sustainable Urban Development</a:t>
          </a:r>
          <a:r>
            <a:rPr lang="pl-PL" sz="1100" kern="1200" noProof="0" dirty="0" smtClean="0">
              <a:solidFill>
                <a:schemeClr val="tx1"/>
              </a:solidFill>
            </a:rPr>
            <a:t>,</a:t>
          </a:r>
          <a:endParaRPr lang="en-US" sz="1100" kern="1200" noProof="0" dirty="0">
            <a:solidFill>
              <a:schemeClr val="tx1"/>
            </a:solidFill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100" kern="1200" noProof="0" dirty="0" smtClean="0">
              <a:solidFill>
                <a:schemeClr val="tx1"/>
              </a:solidFill>
            </a:rPr>
            <a:t>High indebtedness of local governments, precluding entering into new commitments </a:t>
          </a:r>
          <a:r>
            <a:rPr lang="pl-PL" sz="1100" kern="1200" noProof="0" dirty="0" smtClean="0">
              <a:solidFill>
                <a:schemeClr val="tx1"/>
              </a:solidFill>
            </a:rPr>
            <a:t>.</a:t>
          </a:r>
          <a:endParaRPr lang="en-US" sz="1100" kern="1200" noProof="0" dirty="0">
            <a:solidFill>
              <a:schemeClr val="tx1"/>
            </a:solidFill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n-US" sz="1100" kern="1200" noProof="0" dirty="0">
            <a:solidFill>
              <a:schemeClr val="tx1"/>
            </a:solidFill>
          </a:endParaRPr>
        </a:p>
      </dsp:txBody>
      <dsp:txXfrm>
        <a:off x="0" y="284180"/>
        <a:ext cx="8856983" cy="180221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CA63619-BF9A-42A5-A5A0-37C401218A90}">
      <dsp:nvSpPr>
        <dsp:cNvPr id="0" name=""/>
        <dsp:cNvSpPr/>
      </dsp:nvSpPr>
      <dsp:spPr>
        <a:xfrm>
          <a:off x="1058601" y="216020"/>
          <a:ext cx="1627212" cy="4974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300" kern="1200" noProof="0" dirty="0" smtClean="0">
              <a:solidFill>
                <a:schemeClr val="tx1"/>
              </a:solidFill>
            </a:rPr>
            <a:t/>
          </a:r>
          <a:br>
            <a:rPr lang="pl-PL" sz="1300" kern="1200" noProof="0" dirty="0" smtClean="0">
              <a:solidFill>
                <a:schemeClr val="tx1"/>
              </a:solidFill>
            </a:rPr>
          </a:br>
          <a:r>
            <a:rPr lang="en-AU" sz="1300" kern="1200" noProof="0" dirty="0" smtClean="0">
              <a:solidFill>
                <a:schemeClr val="tx1"/>
              </a:solidFill>
            </a:rPr>
            <a:t>JEREMIE</a:t>
          </a:r>
          <a:br>
            <a:rPr lang="en-AU" sz="1300" kern="1200" noProof="0" dirty="0" smtClean="0">
              <a:solidFill>
                <a:schemeClr val="tx1"/>
              </a:solidFill>
            </a:rPr>
          </a:br>
          <a:endParaRPr lang="en-AU" sz="1200" kern="1200" noProof="0" dirty="0" smtClean="0">
            <a:solidFill>
              <a:schemeClr val="tx1"/>
            </a:solidFill>
          </a:endParaRPr>
        </a:p>
      </dsp:txBody>
      <dsp:txXfrm>
        <a:off x="1058601" y="216020"/>
        <a:ext cx="1627212" cy="497492"/>
      </dsp:txXfrm>
    </dsp:sp>
    <dsp:sp modelId="{4024D559-89D0-499F-AA41-B5F1A3F092B0}">
      <dsp:nvSpPr>
        <dsp:cNvPr id="0" name=""/>
        <dsp:cNvSpPr/>
      </dsp:nvSpPr>
      <dsp:spPr>
        <a:xfrm>
          <a:off x="814520" y="713513"/>
          <a:ext cx="1057687" cy="433923"/>
        </a:xfrm>
        <a:custGeom>
          <a:avLst/>
          <a:gdLst/>
          <a:ahLst/>
          <a:cxnLst/>
          <a:rect l="0" t="0" r="0" b="0"/>
          <a:pathLst>
            <a:path>
              <a:moveTo>
                <a:pt x="1057687" y="0"/>
              </a:moveTo>
              <a:lnTo>
                <a:pt x="1057687" y="216961"/>
              </a:lnTo>
              <a:lnTo>
                <a:pt x="0" y="216961"/>
              </a:lnTo>
              <a:lnTo>
                <a:pt x="0" y="43392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3CDCA1-1B5B-4B76-A95B-E5CF629206E8}">
      <dsp:nvSpPr>
        <dsp:cNvPr id="0" name=""/>
        <dsp:cNvSpPr/>
      </dsp:nvSpPr>
      <dsp:spPr>
        <a:xfrm>
          <a:off x="914" y="1147437"/>
          <a:ext cx="1627212" cy="3647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300" kern="1200" noProof="0" smtClean="0">
              <a:solidFill>
                <a:schemeClr val="tx1"/>
              </a:solidFill>
            </a:rPr>
            <a:t>Loans</a:t>
          </a:r>
          <a:endParaRPr lang="en-AU" sz="1100" kern="1200" noProof="0">
            <a:solidFill>
              <a:schemeClr val="tx1"/>
            </a:solidFill>
          </a:endParaRPr>
        </a:p>
      </dsp:txBody>
      <dsp:txXfrm>
        <a:off x="914" y="1147437"/>
        <a:ext cx="1627212" cy="364723"/>
      </dsp:txXfrm>
    </dsp:sp>
    <dsp:sp modelId="{13FF0636-0DCE-4AD7-BE7C-4194E882BA6A}">
      <dsp:nvSpPr>
        <dsp:cNvPr id="0" name=""/>
        <dsp:cNvSpPr/>
      </dsp:nvSpPr>
      <dsp:spPr>
        <a:xfrm>
          <a:off x="1872208" y="713513"/>
          <a:ext cx="1057687" cy="4339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6961"/>
              </a:lnTo>
              <a:lnTo>
                <a:pt x="1057687" y="216961"/>
              </a:lnTo>
              <a:lnTo>
                <a:pt x="1057687" y="43392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554018-B8CC-4ED9-86B1-71F5E9831AE4}">
      <dsp:nvSpPr>
        <dsp:cNvPr id="0" name=""/>
        <dsp:cNvSpPr/>
      </dsp:nvSpPr>
      <dsp:spPr>
        <a:xfrm>
          <a:off x="2116289" y="1147437"/>
          <a:ext cx="1627212" cy="36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300" kern="1200" noProof="0" dirty="0" smtClean="0">
              <a:solidFill>
                <a:schemeClr val="tx1"/>
              </a:solidFill>
            </a:rPr>
            <a:t>Guarantees</a:t>
          </a:r>
        </a:p>
      </dsp:txBody>
      <dsp:txXfrm>
        <a:off x="2116289" y="1147437"/>
        <a:ext cx="1627212" cy="364734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059ADD7-2157-490E-B8EC-8C673078D6D5}">
      <dsp:nvSpPr>
        <dsp:cNvPr id="0" name=""/>
        <dsp:cNvSpPr/>
      </dsp:nvSpPr>
      <dsp:spPr>
        <a:xfrm>
          <a:off x="0" y="18227"/>
          <a:ext cx="8435851" cy="6370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noProof="0" smtClean="0">
              <a:solidFill>
                <a:schemeClr val="tx1"/>
              </a:solidFill>
            </a:rPr>
            <a:t>The JEREMIE guarantee for the credit enabled the company to start the production of chimney liners.  As a result of the JEREMIE assistance, the company grew from three employees to a 20-person team of qualified installation specialists. </a:t>
          </a:r>
          <a:endParaRPr lang="en-US" sz="1200" kern="1200" noProof="0">
            <a:solidFill>
              <a:schemeClr val="tx1"/>
            </a:solidFill>
          </a:endParaRPr>
        </a:p>
      </dsp:txBody>
      <dsp:txXfrm>
        <a:off x="0" y="18227"/>
        <a:ext cx="8435851" cy="637064"/>
      </dsp:txXfrm>
    </dsp:sp>
    <dsp:sp modelId="{DA4FF2BE-A5AC-416D-95BE-31F635F3AF12}">
      <dsp:nvSpPr>
        <dsp:cNvPr id="0" name=""/>
        <dsp:cNvSpPr/>
      </dsp:nvSpPr>
      <dsp:spPr>
        <a:xfrm>
          <a:off x="0" y="689852"/>
          <a:ext cx="8435851" cy="6370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noProof="0" dirty="0" smtClean="0">
              <a:solidFill>
                <a:schemeClr val="tx1"/>
              </a:solidFill>
            </a:rPr>
            <a:t>Transport company from </a:t>
          </a:r>
          <a:r>
            <a:rPr lang="en-US" sz="1200" kern="1200" noProof="0" dirty="0" err="1" smtClean="0">
              <a:solidFill>
                <a:schemeClr val="tx1"/>
              </a:solidFill>
            </a:rPr>
            <a:t>Poznań</a:t>
          </a:r>
          <a:r>
            <a:rPr lang="en-US" sz="1200" kern="1200" noProof="0" dirty="0" smtClean="0">
              <a:solidFill>
                <a:schemeClr val="tx1"/>
              </a:solidFill>
            </a:rPr>
            <a:t>. Due to the JEREMIE loan the company will be able to build own logistic centre.</a:t>
          </a:r>
          <a:endParaRPr lang="en-US" sz="1200" kern="1200" noProof="0" dirty="0">
            <a:solidFill>
              <a:schemeClr val="tx1"/>
            </a:solidFill>
          </a:endParaRPr>
        </a:p>
      </dsp:txBody>
      <dsp:txXfrm>
        <a:off x="0" y="689852"/>
        <a:ext cx="8435851" cy="637064"/>
      </dsp:txXfrm>
    </dsp:sp>
    <dsp:sp modelId="{71BF746A-618B-457F-8C34-F0B9583110E2}">
      <dsp:nvSpPr>
        <dsp:cNvPr id="0" name=""/>
        <dsp:cNvSpPr/>
      </dsp:nvSpPr>
      <dsp:spPr>
        <a:xfrm>
          <a:off x="0" y="1361477"/>
          <a:ext cx="8435851" cy="6370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noProof="0" dirty="0" smtClean="0">
              <a:solidFill>
                <a:schemeClr val="tx1"/>
              </a:solidFill>
            </a:rPr>
            <a:t>The JEREMIE guarantee enabled the creation of the museum “</a:t>
          </a:r>
          <a:r>
            <a:rPr lang="en-US" sz="1200" kern="1200" noProof="0" dirty="0" err="1" smtClean="0">
              <a:solidFill>
                <a:schemeClr val="tx1"/>
              </a:solidFill>
            </a:rPr>
            <a:t>Soplicowo</a:t>
          </a:r>
          <a:r>
            <a:rPr lang="en-US" sz="1200" kern="1200" noProof="0" dirty="0" smtClean="0">
              <a:solidFill>
                <a:schemeClr val="tx1"/>
              </a:solidFill>
            </a:rPr>
            <a:t>” that comprises: a lumber-room (the museum office), a coach-house (menagerie), a granary (planned digital cinema), a stable (hall for meetings and events), a barn (planned movie exhibitions) and a hen-house. </a:t>
          </a:r>
          <a:endParaRPr lang="en-US" sz="1200" kern="1200" noProof="0" dirty="0">
            <a:solidFill>
              <a:schemeClr val="tx1"/>
            </a:solidFill>
          </a:endParaRPr>
        </a:p>
      </dsp:txBody>
      <dsp:txXfrm>
        <a:off x="0" y="1361477"/>
        <a:ext cx="8435851" cy="637064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5985674-0C66-46D9-9AEE-BEB1CAB56764}">
      <dsp:nvSpPr>
        <dsp:cNvPr id="0" name=""/>
        <dsp:cNvSpPr/>
      </dsp:nvSpPr>
      <dsp:spPr>
        <a:xfrm>
          <a:off x="0" y="80031"/>
          <a:ext cx="8229599" cy="6844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noProof="0" dirty="0" smtClean="0">
              <a:solidFill>
                <a:schemeClr val="tx1"/>
              </a:solidFill>
            </a:rPr>
            <a:t>Investment instead of a non-refundable financing</a:t>
          </a:r>
          <a:endParaRPr lang="en-US" sz="1800" kern="1200" baseline="0" noProof="0" dirty="0">
            <a:solidFill>
              <a:schemeClr val="tx1"/>
            </a:solidFill>
          </a:endParaRPr>
        </a:p>
      </dsp:txBody>
      <dsp:txXfrm>
        <a:off x="0" y="80031"/>
        <a:ext cx="8229599" cy="684449"/>
      </dsp:txXfrm>
    </dsp:sp>
    <dsp:sp modelId="{04285BD2-0F21-43D4-B37A-DDEE64A71DF7}">
      <dsp:nvSpPr>
        <dsp:cNvPr id="0" name=""/>
        <dsp:cNvSpPr/>
      </dsp:nvSpPr>
      <dsp:spPr>
        <a:xfrm>
          <a:off x="0" y="820687"/>
          <a:ext cx="8229599" cy="6844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noProof="0" dirty="0" smtClean="0">
              <a:solidFill>
                <a:schemeClr val="tx1"/>
              </a:solidFill>
            </a:rPr>
            <a:t>Recycling of funds and creation of sustainable mechanism of regional support</a:t>
          </a:r>
          <a:endParaRPr lang="en-US" sz="1800" kern="1200" noProof="0" dirty="0">
            <a:solidFill>
              <a:schemeClr val="tx1"/>
            </a:solidFill>
          </a:endParaRPr>
        </a:p>
      </dsp:txBody>
      <dsp:txXfrm>
        <a:off x="0" y="820687"/>
        <a:ext cx="8229599" cy="684449"/>
      </dsp:txXfrm>
    </dsp:sp>
    <dsp:sp modelId="{CFA810D0-E426-4B58-92EC-0E5CDBE0DA2E}">
      <dsp:nvSpPr>
        <dsp:cNvPr id="0" name=""/>
        <dsp:cNvSpPr/>
      </dsp:nvSpPr>
      <dsp:spPr>
        <a:xfrm>
          <a:off x="0" y="1552611"/>
          <a:ext cx="8229599" cy="6844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noProof="0" smtClean="0">
              <a:solidFill>
                <a:schemeClr val="tx1"/>
              </a:solidFill>
            </a:rPr>
            <a:t>The leverage effect</a:t>
          </a:r>
          <a:endParaRPr lang="en-US" sz="1800" kern="1200" noProof="0">
            <a:solidFill>
              <a:schemeClr val="tx1"/>
            </a:solidFill>
          </a:endParaRPr>
        </a:p>
      </dsp:txBody>
      <dsp:txXfrm>
        <a:off x="0" y="1552611"/>
        <a:ext cx="8229599" cy="684449"/>
      </dsp:txXfrm>
    </dsp:sp>
    <dsp:sp modelId="{A8059535-80D5-4DF9-851A-0662D13A07BA}">
      <dsp:nvSpPr>
        <dsp:cNvPr id="0" name=""/>
        <dsp:cNvSpPr/>
      </dsp:nvSpPr>
      <dsp:spPr>
        <a:xfrm>
          <a:off x="0" y="2288901"/>
          <a:ext cx="8229599" cy="6844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noProof="0" dirty="0" smtClean="0">
              <a:solidFill>
                <a:schemeClr val="tx1"/>
              </a:solidFill>
            </a:rPr>
            <a:t>Support for projects carried out jointly by the public and private sectors (JESSICA initiative)</a:t>
          </a:r>
          <a:endParaRPr lang="en-US" sz="1800" kern="1200" noProof="0" dirty="0">
            <a:solidFill>
              <a:schemeClr val="tx1"/>
            </a:solidFill>
          </a:endParaRPr>
        </a:p>
      </dsp:txBody>
      <dsp:txXfrm>
        <a:off x="0" y="2288901"/>
        <a:ext cx="8229599" cy="684449"/>
      </dsp:txXfrm>
    </dsp:sp>
    <dsp:sp modelId="{E103E094-FB9D-4354-951D-84013754910A}">
      <dsp:nvSpPr>
        <dsp:cNvPr id="0" name=""/>
        <dsp:cNvSpPr/>
      </dsp:nvSpPr>
      <dsp:spPr>
        <a:xfrm>
          <a:off x="0" y="3025191"/>
          <a:ext cx="8229599" cy="6844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noProof="0" smtClean="0">
              <a:solidFill>
                <a:schemeClr val="tx1"/>
              </a:solidFill>
            </a:rPr>
            <a:t>Benefits of professional financial institutions experience </a:t>
          </a:r>
          <a:endParaRPr lang="en-US" sz="1800" kern="1200" noProof="0">
            <a:solidFill>
              <a:schemeClr val="tx1"/>
            </a:solidFill>
          </a:endParaRPr>
        </a:p>
      </dsp:txBody>
      <dsp:txXfrm>
        <a:off x="0" y="3025191"/>
        <a:ext cx="8229599" cy="684449"/>
      </dsp:txXfrm>
    </dsp:sp>
    <dsp:sp modelId="{46D9D75F-81A8-4B0D-8093-C093B18FAF1C}">
      <dsp:nvSpPr>
        <dsp:cNvPr id="0" name=""/>
        <dsp:cNvSpPr/>
      </dsp:nvSpPr>
      <dsp:spPr>
        <a:xfrm>
          <a:off x="0" y="3761481"/>
          <a:ext cx="8229599" cy="6844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noProof="0" dirty="0" smtClean="0">
              <a:solidFill>
                <a:schemeClr val="tx1"/>
              </a:solidFill>
            </a:rPr>
            <a:t>Experience for the next financial perspective</a:t>
          </a:r>
          <a:endParaRPr lang="en-US" sz="1800" kern="1200" noProof="0" dirty="0">
            <a:solidFill>
              <a:schemeClr val="tx1"/>
            </a:solidFill>
          </a:endParaRPr>
        </a:p>
      </dsp:txBody>
      <dsp:txXfrm>
        <a:off x="0" y="3761481"/>
        <a:ext cx="8229599" cy="6844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0.71984</cdr:x>
      <cdr:y>0.04632</cdr:y>
    </cdr:from>
    <cdr:to>
      <cdr:x>1</cdr:x>
      <cdr:y>0.09562</cdr:y>
    </cdr:to>
    <cdr:sp macro="" textlink="">
      <cdr:nvSpPr>
        <cdr:cNvPr id="4" name="pole tekstowe 3"/>
        <cdr:cNvSpPr txBox="1"/>
      </cdr:nvSpPr>
      <cdr:spPr>
        <a:xfrm xmlns:a="http://schemas.openxmlformats.org/drawingml/2006/main">
          <a:off x="3421584" y="209288"/>
          <a:ext cx="1331640" cy="2227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r>
            <a:rPr lang="pl-PL" sz="1200" b="1" dirty="0" smtClean="0"/>
            <a:t>EUR </a:t>
          </a:r>
          <a:r>
            <a:rPr lang="pl-PL" sz="1200" b="1" dirty="0" smtClean="0"/>
            <a:t>273,5</a:t>
          </a:r>
          <a:r>
            <a:rPr lang="pl-PL" sz="1200" b="1" dirty="0" smtClean="0"/>
            <a:t>M</a:t>
          </a:r>
          <a:endParaRPr lang="pl-PL" sz="1200" b="1" dirty="0"/>
        </a:p>
      </cdr:txBody>
    </cdr:sp>
  </cdr:relSizeAnchor>
  <cdr:relSizeAnchor xmlns:cdr="http://schemas.openxmlformats.org/drawingml/2006/chartDrawing">
    <cdr:from>
      <cdr:x>0.71985</cdr:x>
      <cdr:y>0.43143</cdr:y>
    </cdr:from>
    <cdr:to>
      <cdr:x>1</cdr:x>
      <cdr:y>0.47811</cdr:y>
    </cdr:to>
    <cdr:sp macro="" textlink="">
      <cdr:nvSpPr>
        <cdr:cNvPr id="5" name="pole tekstowe 1"/>
        <cdr:cNvSpPr txBox="1"/>
      </cdr:nvSpPr>
      <cdr:spPr>
        <a:xfrm xmlns:a="http://schemas.openxmlformats.org/drawingml/2006/main">
          <a:off x="3421585" y="1949333"/>
          <a:ext cx="1331639" cy="2109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l-PL" sz="1200" b="1" dirty="0" smtClean="0"/>
            <a:t>EUR </a:t>
          </a:r>
          <a:r>
            <a:rPr lang="pl-PL" sz="1200" b="1" dirty="0" smtClean="0"/>
            <a:t>114,5M</a:t>
          </a:r>
          <a:endParaRPr lang="pl-PL" sz="1200" b="1" dirty="0" smtClean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52" tIns="45477" rIns="90952" bIns="45477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pl-PL"/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52" tIns="45477" rIns="90952" bIns="45477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pl-PL"/>
          </a:p>
        </p:txBody>
      </p:sp>
      <p:sp>
        <p:nvSpPr>
          <p:cNvPr id="1167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5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52" tIns="45477" rIns="90952" bIns="45477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pl-PL"/>
          </a:p>
        </p:txBody>
      </p:sp>
      <p:sp>
        <p:nvSpPr>
          <p:cNvPr id="1167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5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52" tIns="45477" rIns="90952" bIns="4547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8D52C00E-1F91-453C-BC94-074D52183E25}" type="slidenum">
              <a:rPr lang="pl-PL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52" tIns="45477" rIns="90952" bIns="45477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pl-PL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52" tIns="45477" rIns="90952" bIns="45477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pl-PL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5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52" tIns="45477" rIns="90952" bIns="454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8585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52" tIns="45477" rIns="90952" bIns="45477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pl-PL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4" y="9428585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52" tIns="45477" rIns="90952" bIns="4547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836F38A1-ECF4-40E8-AA9F-EBD9609A36D9}" type="slidenum">
              <a:rPr lang="pl-PL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F38A1-ECF4-40E8-AA9F-EBD9609A36D9}" type="slidenum">
              <a:rPr lang="pl-PL" smtClean="0"/>
              <a:pPr/>
              <a:t>5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F6D22B-1E72-4DF3-A769-D47E19561961}" type="datetime1">
              <a:rPr lang="pl-PL"/>
              <a:pPr/>
              <a:t>2013-09-05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Urząd Marszałkowski Województwa Wielkopolskiego w Poznaniu</a:t>
            </a: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CF44F8-E030-4A71-A51F-B753EDB041FD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C915089-7350-4ABA-A79F-A91D98E4B1FE}" type="datetime1">
              <a:rPr lang="pl-PL"/>
              <a:pPr/>
              <a:t>2013-09-05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Urząd Marszałkowski Województwa Wielkopolskiego w Poznaniu</a:t>
            </a: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26337E-1DB3-4266-82F5-04BFD525501F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C84A0B2-73BF-424C-929B-8E4EB496AC56}" type="datetime1">
              <a:rPr lang="pl-PL"/>
              <a:pPr/>
              <a:t>2013-09-05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Urząd Marszałkowski Województwa Wielkopolskiego w Poznaniu</a:t>
            </a: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AAA6D6-08B7-4394-AAE8-DE62D8622F1B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ytuł, tekst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8101013" y="6381750"/>
            <a:ext cx="1042987" cy="331788"/>
          </a:xfrm>
        </p:spPr>
        <p:txBody>
          <a:bodyPr/>
          <a:lstStyle>
            <a:lvl1pPr>
              <a:defRPr/>
            </a:lvl1pPr>
          </a:lstStyle>
          <a:p>
            <a:fld id="{5F0EA3EA-57D8-437A-865C-A19012CFA368}" type="datetime1">
              <a:rPr lang="pl-PL"/>
              <a:pPr/>
              <a:t>2013-09-05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827088" y="6381750"/>
            <a:ext cx="2808287" cy="331788"/>
          </a:xfrm>
        </p:spPr>
        <p:txBody>
          <a:bodyPr/>
          <a:lstStyle>
            <a:lvl1pPr>
              <a:defRPr/>
            </a:lvl1pPr>
          </a:lstStyle>
          <a:p>
            <a:r>
              <a:rPr lang="pl-PL"/>
              <a:t>Urząd Marszałkowski Województwa Wielkopolskiego w Poznaniu</a:t>
            </a: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107950" y="6381750"/>
            <a:ext cx="647700" cy="331788"/>
          </a:xfrm>
        </p:spPr>
        <p:txBody>
          <a:bodyPr/>
          <a:lstStyle>
            <a:lvl1pPr>
              <a:defRPr/>
            </a:lvl1pPr>
          </a:lstStyle>
          <a:p>
            <a:fld id="{31DCA6A0-6F67-414D-BD6A-BD440EC9FFEA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7DA123-9A23-418B-A754-D41E8748928E}" type="datetime1">
              <a:rPr lang="pl-PL"/>
              <a:pPr/>
              <a:t>2013-09-05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Urząd Marszałkowski Województwa Wielkopolskiego w Poznaniu</a:t>
            </a: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B0B102-25D7-48A1-8768-7F9C21AF5ACF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8EA4A9-23E3-4D38-9070-DC924AAC55EF}" type="datetime1">
              <a:rPr lang="pl-PL"/>
              <a:pPr/>
              <a:t>2013-09-05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Urząd Marszałkowski Województwa Wielkopolskiego w Poznaniu</a:t>
            </a: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F040E0-2B71-463C-9C2A-B31A75F96156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51CE62-4066-4643-B02C-CB522926118C}" type="datetime1">
              <a:rPr lang="pl-PL"/>
              <a:pPr/>
              <a:t>2013-09-05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Urząd Marszałkowski Województwa Wielkopolskiego w Poznaniu</a:t>
            </a: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8E275-4584-48F5-9DF9-3E99BCDCABDF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EEC0FBE-07C0-4B75-B401-5434AA193AE0}" type="datetime1">
              <a:rPr lang="pl-PL"/>
              <a:pPr/>
              <a:t>2013-09-05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Urząd Marszałkowski Województwa Wielkopolskiego w Poznaniu</a:t>
            </a:r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FDB459-0518-4FC1-AFD8-954F5AD473A5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79E4CE-F3AF-4CC1-B03D-E89DEBC290C1}" type="datetime1">
              <a:rPr lang="pl-PL"/>
              <a:pPr/>
              <a:t>2013-09-05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Urząd Marszałkowski Województwa Wielkopolskiego w Poznaniu</a:t>
            </a:r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A0803C-84A2-4CB0-A4D0-B3063B89D5BE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4937116-57CC-45CC-B2EB-057D178E1B3F}" type="datetime1">
              <a:rPr lang="pl-PL"/>
              <a:pPr/>
              <a:t>2013-09-05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Urząd Marszałkowski Województwa Wielkopolskiego w Poznaniu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4DA275-6AD5-4E74-A291-CA9B5AC1832F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488F92-027A-4AC2-B837-4CCF203B7D4F}" type="datetime1">
              <a:rPr lang="pl-PL"/>
              <a:pPr/>
              <a:t>2013-09-05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Urząd Marszałkowski Województwa Wielkopolskiego w Poznaniu</a:t>
            </a: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B83FDA-56DC-4760-B465-1613BEAD160F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742DDC-4B39-4C54-B7AD-C92B5346479A}" type="datetime1">
              <a:rPr lang="pl-PL"/>
              <a:pPr/>
              <a:t>2013-09-05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Urząd Marszałkowski Województwa Wielkopolskiego w Poznaniu</a:t>
            </a: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CB21FD-D836-4B7A-A7E4-40E9BCD6EF35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 wzorca tytułu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</a:p>
        </p:txBody>
      </p:sp>
      <p:sp>
        <p:nvSpPr>
          <p:cNvPr id="942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01013" y="6381750"/>
            <a:ext cx="1042987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bg1"/>
                </a:solidFill>
              </a:defRPr>
            </a:lvl1pPr>
          </a:lstStyle>
          <a:p>
            <a:fld id="{AECD0922-F6A7-4FB4-A344-1CDAE4AA1250}" type="datetime1">
              <a:rPr lang="pl-PL"/>
              <a:pPr/>
              <a:t>2013-09-05</a:t>
            </a:fld>
            <a:endParaRPr lang="pl-PL"/>
          </a:p>
        </p:txBody>
      </p:sp>
      <p:sp>
        <p:nvSpPr>
          <p:cNvPr id="942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27088" y="6381750"/>
            <a:ext cx="2808287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20000"/>
              </a:lnSpc>
              <a:defRPr sz="1200">
                <a:solidFill>
                  <a:schemeClr val="bg1"/>
                </a:solidFill>
              </a:defRPr>
            </a:lvl1pPr>
          </a:lstStyle>
          <a:p>
            <a:r>
              <a:rPr lang="pl-PL"/>
              <a:t>Urząd Marszałkowski Województwa Wielkopolskiego w Poznaniu</a:t>
            </a:r>
          </a:p>
        </p:txBody>
      </p:sp>
      <p:sp>
        <p:nvSpPr>
          <p:cNvPr id="942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7950" y="6381750"/>
            <a:ext cx="647700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bg1"/>
                </a:solidFill>
              </a:defRPr>
            </a:lvl1pPr>
          </a:lstStyle>
          <a:p>
            <a:fld id="{1B69AC06-6E8A-4C6F-8926-CC875AE4EE07}" type="slidenum">
              <a:rPr lang="pl-PL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hf hdr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4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chart" Target="../charts/chart1.xml"/><Relationship Id="rId4" Type="http://schemas.openxmlformats.org/officeDocument/2006/relationships/image" Target="../media/image5.png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6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microsoft.com/office/2007/relationships/diagramDrawing" Target="../diagrams/drawing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jpeg"/><Relationship Id="rId11" Type="http://schemas.openxmlformats.org/officeDocument/2006/relationships/diagramColors" Target="../diagrams/colors3.xml"/><Relationship Id="rId5" Type="http://schemas.openxmlformats.org/officeDocument/2006/relationships/image" Target="../media/image10.jpeg"/><Relationship Id="rId10" Type="http://schemas.openxmlformats.org/officeDocument/2006/relationships/diagramQuickStyle" Target="../diagrams/quickStyle3.xml"/><Relationship Id="rId4" Type="http://schemas.openxmlformats.org/officeDocument/2006/relationships/image" Target="../media/image9.jpeg"/><Relationship Id="rId9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image" Target="../media/image13.jpeg"/><Relationship Id="rId7" Type="http://schemas.openxmlformats.org/officeDocument/2006/relationships/diagramLayout" Target="../diagrams/layou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diagramData" Target="../diagrams/data4.xml"/><Relationship Id="rId5" Type="http://schemas.openxmlformats.org/officeDocument/2006/relationships/image" Target="../media/image15.jpeg"/><Relationship Id="rId10" Type="http://schemas.microsoft.com/office/2007/relationships/diagramDrawing" Target="../diagrams/drawing4.xml"/><Relationship Id="rId4" Type="http://schemas.openxmlformats.org/officeDocument/2006/relationships/image" Target="../media/image14.png"/><Relationship Id="rId9" Type="http://schemas.openxmlformats.org/officeDocument/2006/relationships/diagramColors" Target="../diagrams/colors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16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19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diagramLayout" Target="../diagrams/layout8.xml"/><Relationship Id="rId7" Type="http://schemas.openxmlformats.org/officeDocument/2006/relationships/image" Target="../media/image20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00D7D-BC84-4C91-992B-3337CF4FA975}" type="datetime1">
              <a:rPr lang="pl-PL"/>
              <a:pPr/>
              <a:t>2013-09-05</a:t>
            </a:fld>
            <a:endParaRPr lang="pl-PL" dirty="0"/>
          </a:p>
        </p:txBody>
      </p:sp>
      <p:sp>
        <p:nvSpPr>
          <p:cNvPr id="7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dirty="0"/>
              <a:t>Urząd Marszałkowski Województwa Wielkopolskiego w Poznaniu</a:t>
            </a:r>
          </a:p>
        </p:txBody>
      </p:sp>
      <p:sp>
        <p:nvSpPr>
          <p:cNvPr id="8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4E7B5-7FC7-46E4-8B48-7E2C1C3954AC}" type="slidenum">
              <a:rPr lang="pl-PL"/>
              <a:pPr/>
              <a:t>1</a:t>
            </a:fld>
            <a:endParaRPr lang="pl-PL" dirty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 flipV="1">
            <a:off x="457200" y="188913"/>
            <a:ext cx="8229600" cy="85725"/>
          </a:xfrm>
        </p:spPr>
        <p:txBody>
          <a:bodyPr/>
          <a:lstStyle/>
          <a:p>
            <a:endParaRPr lang="pl-PL" sz="4000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pPr algn="ctr">
              <a:buFontTx/>
              <a:buNone/>
            </a:pPr>
            <a:r>
              <a:rPr lang="pl-PL" sz="4000" b="1" dirty="0">
                <a:latin typeface="Calibri" pitchFamily="34" charset="0"/>
              </a:rPr>
              <a:t>Inicjatywa JESSICA – pierwsze doświadczenia z perspektywy regionalnej</a:t>
            </a:r>
          </a:p>
          <a:p>
            <a:pPr algn="ctr">
              <a:buFontTx/>
              <a:buNone/>
            </a:pPr>
            <a:endParaRPr lang="pl-PL" sz="4000" b="1" dirty="0">
              <a:latin typeface="Calibri" pitchFamily="34" charset="0"/>
            </a:endParaRPr>
          </a:p>
          <a:p>
            <a:pPr algn="ctr">
              <a:buFontTx/>
              <a:buNone/>
            </a:pPr>
            <a:r>
              <a:rPr lang="pl-PL" dirty="0">
                <a:latin typeface="Calibri" pitchFamily="34" charset="0"/>
              </a:rPr>
              <a:t>Radosław </a:t>
            </a:r>
            <a:r>
              <a:rPr lang="pl-PL" dirty="0" err="1">
                <a:latin typeface="Calibri" pitchFamily="34" charset="0"/>
              </a:rPr>
              <a:t>Krawczykowski</a:t>
            </a:r>
            <a:endParaRPr lang="pl-PL">
              <a:latin typeface="Calibri" pitchFamily="34" charset="0"/>
            </a:endParaRPr>
          </a:p>
          <a:p>
            <a:pPr algn="ctr">
              <a:buFontTx/>
              <a:buNone/>
            </a:pPr>
            <a:r>
              <a:rPr lang="pl-PL">
                <a:latin typeface="Calibri" pitchFamily="34" charset="0"/>
              </a:rPr>
              <a:t>Dyrektor</a:t>
            </a:r>
          </a:p>
          <a:p>
            <a:pPr algn="ctr">
              <a:buFontTx/>
              <a:buNone/>
            </a:pPr>
            <a:r>
              <a:rPr lang="pl-PL">
                <a:latin typeface="Calibri" pitchFamily="34" charset="0"/>
              </a:rPr>
              <a:t>Departament Wdrażania Programu Regionalnego</a:t>
            </a:r>
          </a:p>
        </p:txBody>
      </p:sp>
      <p:pic>
        <p:nvPicPr>
          <p:cNvPr id="3076" name="Picture 4" descr="pierwszy slaj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30163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403350" y="981075"/>
            <a:ext cx="62642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 dirty="0" smtClean="0"/>
              <a:t>Financial Instruments</a:t>
            </a:r>
          </a:p>
          <a:p>
            <a:pPr algn="ctr">
              <a:spcBef>
                <a:spcPct val="50000"/>
              </a:spcBef>
            </a:pPr>
            <a:r>
              <a:rPr lang="en-US" sz="3200" dirty="0" smtClean="0"/>
              <a:t> </a:t>
            </a:r>
            <a:r>
              <a:rPr lang="en-US" sz="3200" dirty="0" err="1" smtClean="0"/>
              <a:t>Wielkopolska</a:t>
            </a:r>
            <a:endParaRPr lang="en-US" sz="3200" dirty="0" smtClean="0"/>
          </a:p>
          <a:p>
            <a:pPr algn="ctr">
              <a:spcBef>
                <a:spcPct val="50000"/>
              </a:spcBef>
            </a:pPr>
            <a:endParaRPr lang="en-US" sz="3200" dirty="0" smtClean="0"/>
          </a:p>
          <a:p>
            <a:pPr algn="ctr">
              <a:spcBef>
                <a:spcPct val="50000"/>
              </a:spcBef>
            </a:pPr>
            <a:r>
              <a:rPr lang="en-US" sz="3200" dirty="0" err="1" smtClean="0"/>
              <a:t>Radosław</a:t>
            </a:r>
            <a:r>
              <a:rPr lang="en-US" sz="3200" dirty="0" smtClean="0"/>
              <a:t> </a:t>
            </a:r>
            <a:r>
              <a:rPr lang="en-US" sz="3200" dirty="0" err="1" smtClean="0"/>
              <a:t>Krawczykowski</a:t>
            </a:r>
            <a:endParaRPr lang="en-US" sz="3200" dirty="0" smtClean="0"/>
          </a:p>
          <a:p>
            <a:pPr algn="ctr">
              <a:spcBef>
                <a:spcPct val="50000"/>
              </a:spcBef>
            </a:pPr>
            <a:r>
              <a:rPr lang="en-US" sz="2000" dirty="0" smtClean="0"/>
              <a:t>Managing Authority of the </a:t>
            </a:r>
            <a:r>
              <a:rPr lang="en-US" sz="2000" dirty="0" err="1" smtClean="0"/>
              <a:t>Wielkopolska</a:t>
            </a:r>
            <a:r>
              <a:rPr lang="en-US" sz="2000" dirty="0" smtClean="0"/>
              <a:t> Regional Operational </a:t>
            </a:r>
            <a:r>
              <a:rPr lang="en-US" sz="2000" dirty="0" err="1" smtClean="0"/>
              <a:t>Programme</a:t>
            </a:r>
            <a:endParaRPr lang="en-US" sz="2000" dirty="0" smtClean="0"/>
          </a:p>
          <a:p>
            <a:pPr>
              <a:spcBef>
                <a:spcPct val="50000"/>
              </a:spcBef>
            </a:pPr>
            <a:r>
              <a:rPr lang="en-US" sz="3200" dirty="0" smtClean="0"/>
              <a:t> 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A12B-6B71-4FDA-85C8-600DB52DC762}" type="datetime1">
              <a:rPr lang="pl-PL" smtClean="0"/>
              <a:pPr/>
              <a:t>2013-09-05</a:t>
            </a:fld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7F099-C094-4F21-8017-28EEF8222F13}" type="slidenum">
              <a:rPr lang="pl-PL" smtClean="0"/>
              <a:pPr/>
              <a:t>10</a:t>
            </a:fld>
            <a:endParaRPr lang="pl-PL"/>
          </a:p>
        </p:txBody>
      </p:sp>
      <p:sp>
        <p:nvSpPr>
          <p:cNvPr id="1095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9036496" cy="1143000"/>
          </a:xfrm>
        </p:spPr>
        <p:txBody>
          <a:bodyPr/>
          <a:lstStyle/>
          <a:p>
            <a:r>
              <a:rPr lang="pl-PL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JEREMIE</a:t>
            </a:r>
            <a:endParaRPr lang="pl-PL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10" name="Wykres 9"/>
          <p:cNvGraphicFramePr/>
          <p:nvPr>
            <p:extLst>
              <p:ext uri="{D42A27DB-BD31-4B8C-83A1-F6EECF244321}">
                <p14:modId xmlns:p14="http://schemas.microsoft.com/office/powerpoint/2010/main" xmlns="" val="2704966468"/>
              </p:ext>
            </p:extLst>
          </p:nvPr>
        </p:nvGraphicFramePr>
        <p:xfrm>
          <a:off x="107504" y="1484784"/>
          <a:ext cx="4464496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Wykres 10"/>
          <p:cNvGraphicFramePr/>
          <p:nvPr>
            <p:extLst>
              <p:ext uri="{D42A27DB-BD31-4B8C-83A1-F6EECF244321}">
                <p14:modId xmlns:p14="http://schemas.microsoft.com/office/powerpoint/2010/main" xmlns="" val="1577040220"/>
              </p:ext>
            </p:extLst>
          </p:nvPr>
        </p:nvGraphicFramePr>
        <p:xfrm>
          <a:off x="4572000" y="1556792"/>
          <a:ext cx="4392488" cy="44462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Prostokąt 2"/>
          <p:cNvSpPr>
            <a:spLocks noChangeArrowheads="1"/>
          </p:cNvSpPr>
          <p:nvPr/>
        </p:nvSpPr>
        <p:spPr bwMode="auto">
          <a:xfrm>
            <a:off x="1187624" y="1124744"/>
            <a:ext cx="20682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pl-PL" sz="1600" b="1" dirty="0" smtClean="0">
                <a:solidFill>
                  <a:srgbClr val="002060"/>
                </a:solidFill>
                <a:latin typeface="Tahoma" pitchFamily="34" charset="0"/>
              </a:rPr>
              <a:t> </a:t>
            </a:r>
            <a:r>
              <a:rPr lang="en-US" sz="1200" b="1" kern="0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Agreements with SMEs* </a:t>
            </a:r>
            <a:endParaRPr lang="en-US" sz="1200" b="1" kern="0" dirty="0">
              <a:solidFill>
                <a:srgbClr val="002060"/>
              </a:solidFill>
              <a:latin typeface="+mj-lt"/>
              <a:cs typeface="Tahoma" pitchFamily="34" charset="0"/>
            </a:endParaRPr>
          </a:p>
        </p:txBody>
      </p:sp>
      <p:sp>
        <p:nvSpPr>
          <p:cNvPr id="15" name="pole tekstowe 3"/>
          <p:cNvSpPr txBox="1">
            <a:spLocks noChangeArrowheads="1"/>
          </p:cNvSpPr>
          <p:nvPr/>
        </p:nvSpPr>
        <p:spPr bwMode="auto">
          <a:xfrm>
            <a:off x="4788024" y="1124745"/>
            <a:ext cx="427017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1200" b="1" kern="0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Support granted to SME*</a:t>
            </a:r>
            <a:endParaRPr lang="en-US" sz="1200" b="1" kern="0" dirty="0">
              <a:solidFill>
                <a:srgbClr val="002060"/>
              </a:solidFill>
              <a:latin typeface="+mj-lt"/>
              <a:cs typeface="Tahoma" pitchFamily="34" charset="0"/>
            </a:endParaRPr>
          </a:p>
        </p:txBody>
      </p:sp>
      <p:sp>
        <p:nvSpPr>
          <p:cNvPr id="13" name="pole tekstowe 12"/>
          <p:cNvSpPr txBox="1"/>
          <p:nvPr/>
        </p:nvSpPr>
        <p:spPr>
          <a:xfrm>
            <a:off x="107504" y="580526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* </a:t>
            </a:r>
            <a:r>
              <a:rPr lang="pl-PL" sz="1000" dirty="0" smtClean="0"/>
              <a:t>Data as of - </a:t>
            </a:r>
            <a:r>
              <a:rPr lang="pl-PL" sz="1000" dirty="0" smtClean="0"/>
              <a:t>31.07.2013</a:t>
            </a:r>
            <a:endParaRPr lang="pl-PL" sz="1000" dirty="0"/>
          </a:p>
        </p:txBody>
      </p:sp>
      <p:sp>
        <p:nvSpPr>
          <p:cNvPr id="16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27088" y="6381750"/>
            <a:ext cx="2808287" cy="331788"/>
          </a:xfrm>
        </p:spPr>
        <p:txBody>
          <a:bodyPr/>
          <a:lstStyle/>
          <a:p>
            <a:pPr algn="ctr"/>
            <a:r>
              <a:rPr lang="pl-PL" dirty="0" err="1" smtClean="0"/>
              <a:t>Marshal</a:t>
            </a:r>
            <a:r>
              <a:rPr lang="pl-PL" dirty="0" smtClean="0"/>
              <a:t> Office of </a:t>
            </a:r>
            <a:r>
              <a:rPr lang="pl-PL" dirty="0" err="1" smtClean="0"/>
              <a:t>the</a:t>
            </a:r>
            <a:r>
              <a:rPr lang="pl-PL" dirty="0" smtClean="0"/>
              <a:t> Wielkopolska Region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Advantages of FI vs. Grants</a:t>
            </a:r>
            <a:endParaRPr lang="en-US" dirty="0"/>
          </a:p>
        </p:txBody>
      </p:sp>
      <p:graphicFrame>
        <p:nvGraphicFramePr>
          <p:cNvPr id="7" name="Symbol zastępczy zawartości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DA123-9A23-418B-A754-D41E8748928E}" type="datetime1">
              <a:rPr lang="pl-PL" smtClean="0"/>
              <a:pPr/>
              <a:t>2013-09-05</a:t>
            </a:fld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0B102-25D7-48A1-8768-7F9C21AF5ACF}" type="slidenum">
              <a:rPr lang="pl-PL" smtClean="0"/>
              <a:pPr/>
              <a:t>11</a:t>
            </a:fld>
            <a:endParaRPr lang="pl-PL"/>
          </a:p>
        </p:txBody>
      </p:sp>
      <p:sp>
        <p:nvSpPr>
          <p:cNvPr id="8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27088" y="6381750"/>
            <a:ext cx="2808287" cy="331788"/>
          </a:xfrm>
        </p:spPr>
        <p:txBody>
          <a:bodyPr/>
          <a:lstStyle/>
          <a:p>
            <a:pPr algn="ctr"/>
            <a:r>
              <a:rPr lang="en-US" dirty="0" smtClean="0"/>
              <a:t>Marshal Office of the </a:t>
            </a:r>
            <a:r>
              <a:rPr lang="en-US" dirty="0" err="1" smtClean="0"/>
              <a:t>Wielkopolska</a:t>
            </a:r>
            <a:r>
              <a:rPr lang="en-US" dirty="0" smtClean="0"/>
              <a:t> Region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B0CEC-DE79-4EA6-8F7C-D47B3EBA85F3}" type="datetime1">
              <a:rPr lang="pl-PL"/>
              <a:pPr/>
              <a:t>2013-09-05</a:t>
            </a:fld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764EA-2EF2-4236-A1B8-FF4DAD76B43B}" type="slidenum">
              <a:rPr lang="pl-PL"/>
              <a:pPr/>
              <a:t>12</a:t>
            </a:fld>
            <a:endParaRPr lang="pl-PL"/>
          </a:p>
        </p:txBody>
      </p:sp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pl-PL" sz="3200" dirty="0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 algn="ctr">
              <a:buFontTx/>
              <a:buNone/>
            </a:pPr>
            <a:r>
              <a:rPr lang="en-US" sz="5400" dirty="0" smtClean="0"/>
              <a:t>Thank you for your attention</a:t>
            </a:r>
          </a:p>
          <a:p>
            <a:pPr algn="ctr">
              <a:buFontTx/>
              <a:buNone/>
            </a:pPr>
            <a:endParaRPr lang="en-US" dirty="0" smtClean="0"/>
          </a:p>
          <a:p>
            <a:pPr algn="ctr">
              <a:buFontTx/>
              <a:buNone/>
            </a:pPr>
            <a:r>
              <a:rPr lang="en-US" dirty="0" err="1" smtClean="0"/>
              <a:t>Radosław</a:t>
            </a:r>
            <a:r>
              <a:rPr lang="en-US" dirty="0" smtClean="0"/>
              <a:t> </a:t>
            </a:r>
            <a:r>
              <a:rPr lang="en-US" dirty="0" err="1" smtClean="0"/>
              <a:t>Krawczykowski</a:t>
            </a:r>
            <a:endParaRPr lang="en-US" dirty="0" smtClean="0"/>
          </a:p>
          <a:p>
            <a:pPr algn="ctr">
              <a:buFontTx/>
              <a:buNone/>
            </a:pPr>
            <a:r>
              <a:rPr lang="en-US" dirty="0" smtClean="0"/>
              <a:t>radoslaw.krawczykowski@umww.pl</a:t>
            </a:r>
          </a:p>
          <a:p>
            <a:pPr algn="ctr">
              <a:buFontTx/>
              <a:buNone/>
            </a:pPr>
            <a:endParaRPr lang="pl-PL" dirty="0"/>
          </a:p>
        </p:txBody>
      </p:sp>
      <p:sp>
        <p:nvSpPr>
          <p:cNvPr id="7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27088" y="6381750"/>
            <a:ext cx="2808287" cy="331788"/>
          </a:xfrm>
        </p:spPr>
        <p:txBody>
          <a:bodyPr/>
          <a:lstStyle/>
          <a:p>
            <a:pPr algn="ctr"/>
            <a:r>
              <a:rPr lang="pl-PL" dirty="0" err="1" smtClean="0"/>
              <a:t>Marshal</a:t>
            </a:r>
            <a:r>
              <a:rPr lang="pl-PL" dirty="0" smtClean="0"/>
              <a:t> Office of </a:t>
            </a:r>
            <a:r>
              <a:rPr lang="pl-PL" dirty="0" err="1" smtClean="0"/>
              <a:t>the</a:t>
            </a:r>
            <a:r>
              <a:rPr lang="pl-PL" dirty="0" smtClean="0"/>
              <a:t> Wielkopolska Region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err="1" smtClean="0"/>
              <a:t>Wielkopolska</a:t>
            </a:r>
            <a:r>
              <a:rPr lang="en-US" sz="2800" dirty="0" smtClean="0"/>
              <a:t> Regional Operational </a:t>
            </a:r>
            <a:r>
              <a:rPr lang="en-US" sz="2800" dirty="0" err="1" smtClean="0"/>
              <a:t>Programme</a:t>
            </a: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en-US" sz="2800" dirty="0" smtClean="0"/>
              <a:t>2007 - 2013</a:t>
            </a:r>
            <a:endParaRPr lang="en-US" sz="2800" dirty="0"/>
          </a:p>
        </p:txBody>
      </p:sp>
      <p:sp>
        <p:nvSpPr>
          <p:cNvPr id="14" name="Symbol zastępczy tekstu 13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381719"/>
          </a:xfrm>
        </p:spPr>
        <p:txBody>
          <a:bodyPr/>
          <a:lstStyle/>
          <a:p>
            <a:pPr algn="ctr"/>
            <a:r>
              <a:rPr lang="en-US" sz="1400" dirty="0" smtClean="0"/>
              <a:t>WROP Allocation</a:t>
            </a:r>
            <a:r>
              <a:rPr lang="pl-PL" sz="1400" dirty="0" smtClean="0"/>
              <a:t> </a:t>
            </a:r>
            <a:br>
              <a:rPr lang="pl-PL" sz="1400" dirty="0" smtClean="0"/>
            </a:br>
            <a:r>
              <a:rPr lang="pl-PL" sz="1100" b="0" dirty="0" smtClean="0"/>
              <a:t>EUR 1 272 793 000</a:t>
            </a:r>
            <a:endParaRPr lang="en-US" sz="1100" b="0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DA123-9A23-418B-A754-D41E8748928E}" type="datetime1">
              <a:rPr lang="pl-PL" smtClean="0"/>
              <a:pPr/>
              <a:t>2013-09-05</a:t>
            </a:fld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0B102-25D7-48A1-8768-7F9C21AF5ACF}" type="slidenum">
              <a:rPr lang="pl-PL" smtClean="0"/>
              <a:pPr/>
              <a:t>2</a:t>
            </a:fld>
            <a:endParaRPr lang="pl-PL"/>
          </a:p>
        </p:txBody>
      </p:sp>
      <p:pic>
        <p:nvPicPr>
          <p:cNvPr id="19" name="Picture 5" descr="F:\BGK_0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5445224"/>
            <a:ext cx="2112962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4209" y="5445299"/>
            <a:ext cx="1258887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445224"/>
            <a:ext cx="1335087" cy="55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3" name="Symbol zastępczy zawartości 33"/>
          <p:cNvGraphicFramePr>
            <a:graphicFrameLocks noGrp="1"/>
          </p:cNvGraphicFramePr>
          <p:nvPr>
            <p:ph sz="half" idx="2"/>
          </p:nvPr>
        </p:nvGraphicFramePr>
        <p:xfrm>
          <a:off x="395536" y="1340768"/>
          <a:ext cx="4608512" cy="395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3" name="Symbol zastępczy zawartości 12"/>
          <p:cNvGraphicFramePr>
            <a:graphicFrameLocks noGrp="1"/>
          </p:cNvGraphicFramePr>
          <p:nvPr>
            <p:ph sz="quarter" idx="4"/>
          </p:nvPr>
        </p:nvGraphicFramePr>
        <p:xfrm>
          <a:off x="4645025" y="2174875"/>
          <a:ext cx="4041775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27088" y="6381750"/>
            <a:ext cx="2808287" cy="331788"/>
          </a:xfrm>
        </p:spPr>
        <p:txBody>
          <a:bodyPr/>
          <a:lstStyle/>
          <a:p>
            <a:pPr algn="ctr"/>
            <a:r>
              <a:rPr lang="pl-PL" dirty="0" err="1" smtClean="0"/>
              <a:t>Marshal</a:t>
            </a:r>
            <a:r>
              <a:rPr lang="pl-PL" dirty="0" smtClean="0"/>
              <a:t> Office of </a:t>
            </a:r>
            <a:r>
              <a:rPr lang="pl-PL" dirty="0" err="1" smtClean="0"/>
              <a:t>the</a:t>
            </a:r>
            <a:r>
              <a:rPr lang="pl-PL" dirty="0" smtClean="0"/>
              <a:t> Wielkopolska Region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ytuł 2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106688" cy="491654"/>
          </a:xfrm>
        </p:spPr>
        <p:txBody>
          <a:bodyPr/>
          <a:lstStyle/>
          <a:p>
            <a:pPr algn="ctr"/>
            <a:r>
              <a:rPr lang="pl-PL" dirty="0" smtClean="0"/>
              <a:t>JESSICA – PROJECTS*</a:t>
            </a: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DA123-9A23-418B-A754-D41E8748928E}" type="datetime1">
              <a:rPr lang="pl-PL" smtClean="0"/>
              <a:pPr/>
              <a:t>2013-09-05</a:t>
            </a:fld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0B102-25D7-48A1-8768-7F9C21AF5ACF}" type="slidenum">
              <a:rPr lang="pl-PL" smtClean="0"/>
              <a:pPr/>
              <a:t>3</a:t>
            </a:fld>
            <a:endParaRPr lang="pl-PL"/>
          </a:p>
        </p:txBody>
      </p:sp>
      <p:graphicFrame>
        <p:nvGraphicFramePr>
          <p:cNvPr id="35" name="Diagram 34"/>
          <p:cNvGraphicFramePr/>
          <p:nvPr/>
        </p:nvGraphicFramePr>
        <p:xfrm>
          <a:off x="179512" y="1340768"/>
          <a:ext cx="3696072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pole tekstowe 7"/>
          <p:cNvSpPr txBox="1"/>
          <p:nvPr/>
        </p:nvSpPr>
        <p:spPr>
          <a:xfrm>
            <a:off x="0" y="5949280"/>
            <a:ext cx="16561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 smtClean="0"/>
              <a:t>* Data as of - </a:t>
            </a:r>
            <a:r>
              <a:rPr lang="pl-PL" sz="1000" dirty="0" smtClean="0"/>
              <a:t>31.08.2013</a:t>
            </a:r>
            <a:endParaRPr lang="pl-PL" sz="1000" dirty="0"/>
          </a:p>
        </p:txBody>
      </p:sp>
      <p:sp>
        <p:nvSpPr>
          <p:cNvPr id="9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27088" y="6381750"/>
            <a:ext cx="2808287" cy="331788"/>
          </a:xfrm>
        </p:spPr>
        <p:txBody>
          <a:bodyPr/>
          <a:lstStyle/>
          <a:p>
            <a:pPr algn="ctr"/>
            <a:r>
              <a:rPr lang="en-US" dirty="0" smtClean="0"/>
              <a:t>Marshal Office of the </a:t>
            </a:r>
            <a:r>
              <a:rPr lang="en-US" dirty="0" err="1" smtClean="0"/>
              <a:t>Wielkopolska</a:t>
            </a:r>
            <a:r>
              <a:rPr lang="en-US" dirty="0" smtClean="0"/>
              <a:t> Region</a:t>
            </a:r>
            <a:endParaRPr lang="en-US" dirty="0"/>
          </a:p>
        </p:txBody>
      </p:sp>
      <p:pic>
        <p:nvPicPr>
          <p:cNvPr id="13313" name="Obraz 1" descr="Wielkopolsk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3968" y="332656"/>
            <a:ext cx="4133850" cy="5848350"/>
          </a:xfrm>
          <a:prstGeom prst="rect">
            <a:avLst/>
          </a:prstGeom>
          <a:noFill/>
        </p:spPr>
      </p:pic>
      <p:sp>
        <p:nvSpPr>
          <p:cNvPr id="13315" name="AutoShape 3"/>
          <p:cNvSpPr>
            <a:spLocks noChangeArrowheads="1"/>
          </p:cNvSpPr>
          <p:nvPr/>
        </p:nvSpPr>
        <p:spPr bwMode="auto">
          <a:xfrm>
            <a:off x="5731768" y="3069506"/>
            <a:ext cx="95250" cy="90488"/>
          </a:xfrm>
          <a:prstGeom prst="flowChartConnector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3314" name="AutoShape 2"/>
          <p:cNvSpPr>
            <a:spLocks noChangeArrowheads="1"/>
          </p:cNvSpPr>
          <p:nvPr/>
        </p:nvSpPr>
        <p:spPr bwMode="auto">
          <a:xfrm>
            <a:off x="5603181" y="3069506"/>
            <a:ext cx="95250" cy="90488"/>
          </a:xfrm>
          <a:prstGeom prst="flowChartConnector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6731893" y="4576044"/>
            <a:ext cx="95250" cy="90487"/>
          </a:xfrm>
          <a:prstGeom prst="flowChartConnector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6827143" y="4485556"/>
            <a:ext cx="95250" cy="90488"/>
          </a:xfrm>
          <a:prstGeom prst="flowChartConnector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6827143" y="4610969"/>
            <a:ext cx="95250" cy="90487"/>
          </a:xfrm>
          <a:prstGeom prst="flowChartConnector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3319" name="AutoShape 7"/>
          <p:cNvSpPr>
            <a:spLocks noChangeArrowheads="1"/>
          </p:cNvSpPr>
          <p:nvPr/>
        </p:nvSpPr>
        <p:spPr bwMode="auto">
          <a:xfrm>
            <a:off x="6731893" y="4666531"/>
            <a:ext cx="95250" cy="90488"/>
          </a:xfrm>
          <a:prstGeom prst="flowChartConnector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auto">
          <a:xfrm>
            <a:off x="6636643" y="4610969"/>
            <a:ext cx="95250" cy="90487"/>
          </a:xfrm>
          <a:prstGeom prst="flowChartConnector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3321" name="AutoShape 9"/>
          <p:cNvSpPr>
            <a:spLocks noChangeArrowheads="1"/>
          </p:cNvSpPr>
          <p:nvPr/>
        </p:nvSpPr>
        <p:spPr bwMode="auto">
          <a:xfrm>
            <a:off x="5263456" y="4180756"/>
            <a:ext cx="95250" cy="90488"/>
          </a:xfrm>
          <a:prstGeom prst="flowChartConnector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3322" name="AutoShape 10"/>
          <p:cNvSpPr>
            <a:spLocks noChangeArrowheads="1"/>
          </p:cNvSpPr>
          <p:nvPr/>
        </p:nvSpPr>
        <p:spPr bwMode="auto">
          <a:xfrm>
            <a:off x="5358706" y="4180756"/>
            <a:ext cx="95250" cy="90488"/>
          </a:xfrm>
          <a:prstGeom prst="flowChartConnector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3323" name="AutoShape 11"/>
          <p:cNvSpPr>
            <a:spLocks noChangeArrowheads="1"/>
          </p:cNvSpPr>
          <p:nvPr/>
        </p:nvSpPr>
        <p:spPr bwMode="auto">
          <a:xfrm>
            <a:off x="5311081" y="4271244"/>
            <a:ext cx="95250" cy="90487"/>
          </a:xfrm>
          <a:prstGeom prst="flowChartConnector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3324" name="AutoShape 12"/>
          <p:cNvSpPr>
            <a:spLocks noChangeArrowheads="1"/>
          </p:cNvSpPr>
          <p:nvPr/>
        </p:nvSpPr>
        <p:spPr bwMode="auto">
          <a:xfrm>
            <a:off x="5698431" y="3159994"/>
            <a:ext cx="95250" cy="90487"/>
          </a:xfrm>
          <a:prstGeom prst="flowChartConnector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3325" name="AutoShape 13"/>
          <p:cNvSpPr>
            <a:spLocks noChangeArrowheads="1"/>
          </p:cNvSpPr>
          <p:nvPr/>
        </p:nvSpPr>
        <p:spPr bwMode="auto">
          <a:xfrm>
            <a:off x="6485831" y="2804394"/>
            <a:ext cx="95250" cy="90487"/>
          </a:xfrm>
          <a:prstGeom prst="flowChartConnector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3326" name="AutoShape 14"/>
          <p:cNvSpPr>
            <a:spLocks noChangeArrowheads="1"/>
          </p:cNvSpPr>
          <p:nvPr/>
        </p:nvSpPr>
        <p:spPr bwMode="auto">
          <a:xfrm>
            <a:off x="5573018" y="1672506"/>
            <a:ext cx="95250" cy="90488"/>
          </a:xfrm>
          <a:prstGeom prst="flowChartConnector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3327" name="AutoShape 15"/>
          <p:cNvSpPr>
            <a:spLocks noChangeArrowheads="1"/>
          </p:cNvSpPr>
          <p:nvPr/>
        </p:nvSpPr>
        <p:spPr bwMode="auto">
          <a:xfrm>
            <a:off x="5873056" y="3352081"/>
            <a:ext cx="95250" cy="90488"/>
          </a:xfrm>
          <a:prstGeom prst="flowChartConnector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3328" name="AutoShape 16"/>
          <p:cNvSpPr>
            <a:spLocks noChangeArrowheads="1"/>
          </p:cNvSpPr>
          <p:nvPr/>
        </p:nvSpPr>
        <p:spPr bwMode="auto">
          <a:xfrm>
            <a:off x="6315968" y="4180756"/>
            <a:ext cx="95250" cy="90488"/>
          </a:xfrm>
          <a:prstGeom prst="flowChartConnector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3329" name="AutoShape 17"/>
          <p:cNvSpPr>
            <a:spLocks noChangeArrowheads="1"/>
          </p:cNvSpPr>
          <p:nvPr/>
        </p:nvSpPr>
        <p:spPr bwMode="auto">
          <a:xfrm>
            <a:off x="5311081" y="2804394"/>
            <a:ext cx="95250" cy="90487"/>
          </a:xfrm>
          <a:prstGeom prst="flowChartConnector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3330" name="AutoShape 18"/>
          <p:cNvSpPr>
            <a:spLocks noChangeArrowheads="1"/>
          </p:cNvSpPr>
          <p:nvPr/>
        </p:nvSpPr>
        <p:spPr bwMode="auto">
          <a:xfrm>
            <a:off x="6357243" y="4576044"/>
            <a:ext cx="95250" cy="90487"/>
          </a:xfrm>
          <a:prstGeom prst="flowChartConnector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3331" name="AutoShape 19"/>
          <p:cNvSpPr>
            <a:spLocks noChangeArrowheads="1"/>
          </p:cNvSpPr>
          <p:nvPr/>
        </p:nvSpPr>
        <p:spPr bwMode="auto">
          <a:xfrm>
            <a:off x="6511231" y="3974381"/>
            <a:ext cx="95250" cy="90488"/>
          </a:xfrm>
          <a:prstGeom prst="flowChartConnector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3332" name="AutoShape 20"/>
          <p:cNvSpPr>
            <a:spLocks noChangeArrowheads="1"/>
          </p:cNvSpPr>
          <p:nvPr/>
        </p:nvSpPr>
        <p:spPr bwMode="auto">
          <a:xfrm>
            <a:off x="5541268" y="2680569"/>
            <a:ext cx="95250" cy="90487"/>
          </a:xfrm>
          <a:prstGeom prst="flowChartConnector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3333" name="AutoShape 21"/>
          <p:cNvSpPr>
            <a:spLocks noChangeArrowheads="1"/>
          </p:cNvSpPr>
          <p:nvPr/>
        </p:nvSpPr>
        <p:spPr bwMode="auto">
          <a:xfrm>
            <a:off x="6315968" y="3883894"/>
            <a:ext cx="95250" cy="90487"/>
          </a:xfrm>
          <a:prstGeom prst="flowChartConnector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3334" name="AutoShape 22"/>
          <p:cNvSpPr>
            <a:spLocks noChangeArrowheads="1"/>
          </p:cNvSpPr>
          <p:nvPr/>
        </p:nvSpPr>
        <p:spPr bwMode="auto">
          <a:xfrm>
            <a:off x="5573018" y="4361731"/>
            <a:ext cx="95250" cy="90488"/>
          </a:xfrm>
          <a:prstGeom prst="flowChartConnector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3335" name="AutoShape 23"/>
          <p:cNvSpPr>
            <a:spLocks noChangeArrowheads="1"/>
          </p:cNvSpPr>
          <p:nvPr/>
        </p:nvSpPr>
        <p:spPr bwMode="auto">
          <a:xfrm>
            <a:off x="5777806" y="3904531"/>
            <a:ext cx="95250" cy="90488"/>
          </a:xfrm>
          <a:prstGeom prst="flowChartConnector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3336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3337" name="Rectangle 2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6" name="pole tekstowe 35"/>
          <p:cNvSpPr txBox="1"/>
          <p:nvPr/>
        </p:nvSpPr>
        <p:spPr>
          <a:xfrm>
            <a:off x="4716016" y="5373216"/>
            <a:ext cx="26642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 smtClean="0"/>
              <a:t>JESSICA Projects in </a:t>
            </a:r>
            <a:r>
              <a:rPr lang="en-AU" sz="1200" dirty="0" err="1" smtClean="0"/>
              <a:t>Wielkopolska</a:t>
            </a:r>
            <a:endParaRPr lang="en-AU" sz="1200" dirty="0"/>
          </a:p>
        </p:txBody>
      </p:sp>
      <p:sp>
        <p:nvSpPr>
          <p:cNvPr id="38" name="AutoShape 13"/>
          <p:cNvSpPr>
            <a:spLocks noChangeArrowheads="1"/>
          </p:cNvSpPr>
          <p:nvPr/>
        </p:nvSpPr>
        <p:spPr bwMode="auto">
          <a:xfrm>
            <a:off x="4644008" y="5445224"/>
            <a:ext cx="95250" cy="90487"/>
          </a:xfrm>
          <a:prstGeom prst="flowChartConnector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ytuł 2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579296" cy="491654"/>
          </a:xfrm>
        </p:spPr>
        <p:txBody>
          <a:bodyPr/>
          <a:lstStyle/>
          <a:p>
            <a:pPr algn="ctr"/>
            <a:r>
              <a:rPr lang="en-AU" dirty="0" smtClean="0"/>
              <a:t>JESSICA PROJECTS - Cultural Centre in </a:t>
            </a:r>
            <a:r>
              <a:rPr lang="en-AU" dirty="0" err="1" smtClean="0"/>
              <a:t>Koźmin</a:t>
            </a:r>
            <a:r>
              <a:rPr lang="en-AU" dirty="0" smtClean="0"/>
              <a:t> Wielkopolski </a:t>
            </a:r>
            <a:endParaRPr lang="en-AU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DA123-9A23-418B-A754-D41E8748928E}" type="datetime1">
              <a:rPr lang="pl-PL" smtClean="0"/>
              <a:pPr/>
              <a:t>2013-09-05</a:t>
            </a:fld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0B102-25D7-48A1-8768-7F9C21AF5ACF}" type="slidenum">
              <a:rPr lang="pl-PL" smtClean="0"/>
              <a:pPr/>
              <a:t>4</a:t>
            </a:fld>
            <a:endParaRPr lang="pl-PL"/>
          </a:p>
        </p:txBody>
      </p:sp>
      <p:sp>
        <p:nvSpPr>
          <p:cNvPr id="9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27088" y="6381750"/>
            <a:ext cx="2808287" cy="331788"/>
          </a:xfrm>
        </p:spPr>
        <p:txBody>
          <a:bodyPr/>
          <a:lstStyle/>
          <a:p>
            <a:pPr algn="ctr"/>
            <a:r>
              <a:rPr lang="en-US" dirty="0" smtClean="0"/>
              <a:t>Marshal Office of the </a:t>
            </a:r>
            <a:r>
              <a:rPr lang="en-US" dirty="0" err="1" smtClean="0"/>
              <a:t>Wielkopolska</a:t>
            </a:r>
            <a:r>
              <a:rPr lang="en-US" dirty="0" smtClean="0"/>
              <a:t> Region</a:t>
            </a:r>
            <a:endParaRPr lang="en-US" dirty="0"/>
          </a:p>
        </p:txBody>
      </p:sp>
      <p:grpSp>
        <p:nvGrpSpPr>
          <p:cNvPr id="1026" name="Group 16"/>
          <p:cNvGrpSpPr>
            <a:grpSpLocks/>
          </p:cNvGrpSpPr>
          <p:nvPr/>
        </p:nvGrpSpPr>
        <p:grpSpPr bwMode="auto">
          <a:xfrm>
            <a:off x="179512" y="980728"/>
            <a:ext cx="3960812" cy="5112568"/>
            <a:chOff x="3243" y="663"/>
            <a:chExt cx="2495" cy="3149"/>
          </a:xfrm>
        </p:grpSpPr>
        <p:pic>
          <p:nvPicPr>
            <p:cNvPr id="1027" name="Picture 2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43" y="2886"/>
              <a:ext cx="2479" cy="926"/>
            </a:xfrm>
            <a:prstGeom prst="rect">
              <a:avLst/>
            </a:prstGeom>
            <a:noFill/>
          </p:spPr>
        </p:pic>
        <p:pic>
          <p:nvPicPr>
            <p:cNvPr id="1028" name="Obraz 9" descr="IMG_9891.JPG"/>
            <p:cNvPicPr>
              <a:picLocks noChangeAspect="1" noChangeArrowheads="1"/>
            </p:cNvPicPr>
            <p:nvPr/>
          </p:nvPicPr>
          <p:blipFill>
            <a:blip r:embed="rId3" cstate="print"/>
            <a:srcRect l="-191"/>
            <a:stretch>
              <a:fillRect/>
            </a:stretch>
          </p:blipFill>
          <p:spPr bwMode="auto">
            <a:xfrm>
              <a:off x="4400" y="1794"/>
              <a:ext cx="1338" cy="1092"/>
            </a:xfrm>
            <a:prstGeom prst="rect">
              <a:avLst/>
            </a:prstGeom>
            <a:noFill/>
          </p:spPr>
        </p:pic>
        <p:pic>
          <p:nvPicPr>
            <p:cNvPr id="1029" name="Obraz 10" descr="IMG_9896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15" y="663"/>
              <a:ext cx="1323" cy="1169"/>
            </a:xfrm>
            <a:prstGeom prst="rect">
              <a:avLst/>
            </a:prstGeom>
            <a:noFill/>
          </p:spPr>
        </p:pic>
        <p:pic>
          <p:nvPicPr>
            <p:cNvPr id="1030" name="Obraz 5" descr="IMG_9895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244" y="1807"/>
              <a:ext cx="1178" cy="1079"/>
            </a:xfrm>
            <a:prstGeom prst="rect">
              <a:avLst/>
            </a:prstGeom>
            <a:noFill/>
          </p:spPr>
        </p:pic>
        <p:pic>
          <p:nvPicPr>
            <p:cNvPr id="1031" name="Obraz 4" descr="IMG_0002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43" y="663"/>
              <a:ext cx="1179" cy="1165"/>
            </a:xfrm>
            <a:prstGeom prst="rect">
              <a:avLst/>
            </a:prstGeom>
            <a:noFill/>
          </p:spPr>
        </p:pic>
      </p:grpSp>
      <p:pic>
        <p:nvPicPr>
          <p:cNvPr id="1032" name="Picture 8" descr="N:\DWP_IV\JESSICA\Umowy\Umowy inwestycyjne\Koźmin Wielkopolski\Koźmin Wielkopolski\Obrazz 029.jp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4008" y="980728"/>
            <a:ext cx="4043362" cy="2697681"/>
          </a:xfrm>
          <a:prstGeom prst="rect">
            <a:avLst/>
          </a:prstGeom>
          <a:noFill/>
        </p:spPr>
      </p:pic>
      <p:graphicFrame>
        <p:nvGraphicFramePr>
          <p:cNvPr id="13" name="Diagram 12"/>
          <p:cNvGraphicFramePr/>
          <p:nvPr/>
        </p:nvGraphicFramePr>
        <p:xfrm>
          <a:off x="4572000" y="3789040"/>
          <a:ext cx="4056112" cy="2448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ytuł 2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579296" cy="491654"/>
          </a:xfrm>
        </p:spPr>
        <p:txBody>
          <a:bodyPr/>
          <a:lstStyle/>
          <a:p>
            <a:pPr lvl="0" algn="ctr"/>
            <a:r>
              <a:rPr lang="pl-PL" dirty="0" smtClean="0"/>
              <a:t>JESSICA  PROJECTS - </a:t>
            </a:r>
            <a:r>
              <a:rPr lang="en-US" dirty="0" smtClean="0">
                <a:solidFill>
                  <a:schemeClr val="tx1"/>
                </a:solidFill>
              </a:rPr>
              <a:t>office </a:t>
            </a:r>
            <a:r>
              <a:rPr lang="en-US" dirty="0" smtClean="0">
                <a:solidFill>
                  <a:schemeClr val="tx1"/>
                </a:solidFill>
              </a:rPr>
              <a:t>building </a:t>
            </a:r>
            <a:r>
              <a:rPr lang="pl-PL" dirty="0" err="1" smtClean="0"/>
              <a:t>in</a:t>
            </a:r>
            <a:r>
              <a:rPr lang="pl-PL" dirty="0" smtClean="0"/>
              <a:t> </a:t>
            </a:r>
            <a:r>
              <a:rPr lang="pl-PL" dirty="0" smtClean="0"/>
              <a:t>Poznań </a:t>
            </a: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DA123-9A23-418B-A754-D41E8748928E}" type="datetime1">
              <a:rPr lang="pl-PL" smtClean="0"/>
              <a:pPr/>
              <a:t>2013-09-05</a:t>
            </a:fld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0B102-25D7-48A1-8768-7F9C21AF5ACF}" type="slidenum">
              <a:rPr lang="pl-PL" smtClean="0"/>
              <a:pPr/>
              <a:t>5</a:t>
            </a:fld>
            <a:endParaRPr lang="pl-PL"/>
          </a:p>
        </p:txBody>
      </p:sp>
      <p:sp>
        <p:nvSpPr>
          <p:cNvPr id="9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27088" y="6381750"/>
            <a:ext cx="2808287" cy="331788"/>
          </a:xfrm>
        </p:spPr>
        <p:txBody>
          <a:bodyPr/>
          <a:lstStyle/>
          <a:p>
            <a:pPr algn="ctr"/>
            <a:r>
              <a:rPr lang="en-US" dirty="0" smtClean="0"/>
              <a:t>Marshal Office of the </a:t>
            </a:r>
            <a:r>
              <a:rPr lang="en-US" dirty="0" err="1" smtClean="0"/>
              <a:t>Wielkopolska</a:t>
            </a:r>
            <a:r>
              <a:rPr lang="en-US" dirty="0" smtClean="0"/>
              <a:t> Region</a:t>
            </a:r>
            <a:endParaRPr lang="en-US" dirty="0"/>
          </a:p>
        </p:txBody>
      </p:sp>
      <p:pic>
        <p:nvPicPr>
          <p:cNvPr id="15" name="Picture 11" descr="wejści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908720"/>
            <a:ext cx="482453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7" descr="DSC_040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908720"/>
            <a:ext cx="3457575" cy="2310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5" descr="IMG_597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3356992"/>
            <a:ext cx="349188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Diagram 9"/>
          <p:cNvGraphicFramePr/>
          <p:nvPr/>
        </p:nvGraphicFramePr>
        <p:xfrm>
          <a:off x="3779912" y="3789040"/>
          <a:ext cx="4848200" cy="2448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ytuł 2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579296" cy="491654"/>
          </a:xfrm>
        </p:spPr>
        <p:txBody>
          <a:bodyPr/>
          <a:lstStyle/>
          <a:p>
            <a:pPr algn="ctr"/>
            <a:r>
              <a:rPr lang="pl-PL" dirty="0" smtClean="0"/>
              <a:t>JESSICA – PROJECTS Business </a:t>
            </a:r>
            <a:r>
              <a:rPr lang="pl-PL" dirty="0" err="1" smtClean="0"/>
              <a:t>Incubator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Poznań</a:t>
            </a: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DA123-9A23-418B-A754-D41E8748928E}" type="datetime1">
              <a:rPr lang="pl-PL" smtClean="0"/>
              <a:pPr/>
              <a:t>2013-09-05</a:t>
            </a:fld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0B102-25D7-48A1-8768-7F9C21AF5ACF}" type="slidenum">
              <a:rPr lang="pl-PL" smtClean="0"/>
              <a:pPr/>
              <a:t>6</a:t>
            </a:fld>
            <a:endParaRPr lang="pl-PL"/>
          </a:p>
        </p:txBody>
      </p:sp>
      <p:sp>
        <p:nvSpPr>
          <p:cNvPr id="9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27088" y="6381750"/>
            <a:ext cx="2808287" cy="331788"/>
          </a:xfrm>
        </p:spPr>
        <p:txBody>
          <a:bodyPr/>
          <a:lstStyle/>
          <a:p>
            <a:pPr algn="ctr"/>
            <a:r>
              <a:rPr lang="en-US" dirty="0" smtClean="0"/>
              <a:t>Marshal Office of the </a:t>
            </a:r>
            <a:r>
              <a:rPr lang="en-US" dirty="0" err="1" smtClean="0"/>
              <a:t>Wielkopolska</a:t>
            </a:r>
            <a:r>
              <a:rPr lang="en-US" dirty="0" smtClean="0"/>
              <a:t> Region</a:t>
            </a:r>
            <a:endParaRPr lang="en-US" dirty="0"/>
          </a:p>
        </p:txBody>
      </p:sp>
      <p:graphicFrame>
        <p:nvGraphicFramePr>
          <p:cNvPr id="10" name="Symbol zastępczy zawartości 9"/>
          <p:cNvGraphicFramePr>
            <a:graphicFrameLocks noGrp="1"/>
          </p:cNvGraphicFramePr>
          <p:nvPr>
            <p:ph idx="1"/>
          </p:nvPr>
        </p:nvGraphicFramePr>
        <p:xfrm>
          <a:off x="4140200" y="3429000"/>
          <a:ext cx="4546600" cy="2697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4" name="Picture 102" descr="image0016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504" y="764704"/>
            <a:ext cx="3816424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8" descr="10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7504" y="3429000"/>
            <a:ext cx="3816424" cy="273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7" descr="7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99992" y="764704"/>
            <a:ext cx="3960440" cy="2557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260648"/>
            <a:ext cx="8208912" cy="648072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JESSICA – the implementation progress*</a:t>
            </a:r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A12B-6B71-4FDA-85C8-600DB52DC762}" type="datetime1">
              <a:rPr lang="pl-PL" smtClean="0"/>
              <a:pPr/>
              <a:t>2013-09-05</a:t>
            </a:fld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7F099-C094-4F21-8017-28EEF8222F13}" type="slidenum">
              <a:rPr lang="pl-PL" smtClean="0"/>
              <a:pPr/>
              <a:t>7</a:t>
            </a:fld>
            <a:endParaRPr lang="pl-PL"/>
          </a:p>
        </p:txBody>
      </p:sp>
      <p:graphicFrame>
        <p:nvGraphicFramePr>
          <p:cNvPr id="33" name="Wykres 32"/>
          <p:cNvGraphicFramePr>
            <a:graphicFrameLocks/>
          </p:cNvGraphicFramePr>
          <p:nvPr/>
        </p:nvGraphicFramePr>
        <p:xfrm>
          <a:off x="251520" y="1052736"/>
          <a:ext cx="874846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pole tekstowe 8"/>
          <p:cNvSpPr txBox="1"/>
          <p:nvPr/>
        </p:nvSpPr>
        <p:spPr>
          <a:xfrm>
            <a:off x="0" y="5949280"/>
            <a:ext cx="16561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 smtClean="0"/>
              <a:t>* Data as of - </a:t>
            </a:r>
            <a:r>
              <a:rPr lang="pl-PL" sz="1000" dirty="0" smtClean="0"/>
              <a:t>31.08.2013</a:t>
            </a:r>
            <a:endParaRPr lang="pl-PL" sz="1000" dirty="0"/>
          </a:p>
        </p:txBody>
      </p:sp>
      <p:sp>
        <p:nvSpPr>
          <p:cNvPr id="10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27088" y="6381750"/>
            <a:ext cx="2808287" cy="331788"/>
          </a:xfrm>
        </p:spPr>
        <p:txBody>
          <a:bodyPr/>
          <a:lstStyle/>
          <a:p>
            <a:pPr algn="ctr"/>
            <a:r>
              <a:rPr lang="pl-PL" dirty="0" err="1" smtClean="0"/>
              <a:t>Marshal</a:t>
            </a:r>
            <a:r>
              <a:rPr lang="pl-PL" dirty="0" smtClean="0"/>
              <a:t> Office of </a:t>
            </a:r>
            <a:r>
              <a:rPr lang="pl-PL" dirty="0" err="1" smtClean="0"/>
              <a:t>the</a:t>
            </a:r>
            <a:r>
              <a:rPr lang="pl-PL" dirty="0" smtClean="0"/>
              <a:t> Wielkopolska Region</a:t>
            </a:r>
            <a:endParaRPr lang="pl-PL" dirty="0"/>
          </a:p>
        </p:txBody>
      </p:sp>
      <p:graphicFrame>
        <p:nvGraphicFramePr>
          <p:cNvPr id="11" name="Diagram 10"/>
          <p:cNvGraphicFramePr/>
          <p:nvPr/>
        </p:nvGraphicFramePr>
        <p:xfrm>
          <a:off x="107504" y="3861048"/>
          <a:ext cx="8856984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050"/>
            <a:ext cx="3008313" cy="635670"/>
          </a:xfrm>
        </p:spPr>
        <p:txBody>
          <a:bodyPr/>
          <a:lstStyle/>
          <a:p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JEREMIE projects*</a:t>
            </a:r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A12B-6B71-4FDA-85C8-600DB52DC762}" type="datetime1">
              <a:rPr lang="pl-PL" smtClean="0"/>
              <a:pPr/>
              <a:t>2013-09-05</a:t>
            </a:fld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7F099-C094-4F21-8017-28EEF8222F13}" type="slidenum">
              <a:rPr lang="pl-PL" smtClean="0"/>
              <a:pPr/>
              <a:t>8</a:t>
            </a:fld>
            <a:endParaRPr lang="pl-PL"/>
          </a:p>
        </p:txBody>
      </p:sp>
      <p:sp>
        <p:nvSpPr>
          <p:cNvPr id="8" name="pole tekstowe 7"/>
          <p:cNvSpPr txBox="1"/>
          <p:nvPr/>
        </p:nvSpPr>
        <p:spPr>
          <a:xfrm>
            <a:off x="0" y="5949280"/>
            <a:ext cx="16561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 smtClean="0"/>
              <a:t>* Data as of, </a:t>
            </a:r>
            <a:r>
              <a:rPr lang="pl-PL" sz="1000" dirty="0" smtClean="0"/>
              <a:t>31.07.2013</a:t>
            </a:r>
            <a:endParaRPr lang="pl-PL" sz="1000" dirty="0"/>
          </a:p>
        </p:txBody>
      </p:sp>
      <p:sp>
        <p:nvSpPr>
          <p:cNvPr id="9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27088" y="6381750"/>
            <a:ext cx="2808287" cy="331788"/>
          </a:xfrm>
        </p:spPr>
        <p:txBody>
          <a:bodyPr/>
          <a:lstStyle/>
          <a:p>
            <a:pPr algn="ctr"/>
            <a:r>
              <a:rPr lang="en-US" dirty="0" smtClean="0"/>
              <a:t>Marshal Office of the </a:t>
            </a:r>
            <a:r>
              <a:rPr lang="en-US" dirty="0" err="1" smtClean="0"/>
              <a:t>Wielkopolska</a:t>
            </a:r>
            <a:r>
              <a:rPr lang="en-US" dirty="0" smtClean="0"/>
              <a:t> Region</a:t>
            </a:r>
            <a:endParaRPr lang="en-US" dirty="0"/>
          </a:p>
        </p:txBody>
      </p:sp>
      <p:graphicFrame>
        <p:nvGraphicFramePr>
          <p:cNvPr id="12" name="Symbol zastępczy zawartości 33"/>
          <p:cNvGraphicFramePr>
            <a:graphicFrameLocks/>
          </p:cNvGraphicFramePr>
          <p:nvPr/>
        </p:nvGraphicFramePr>
        <p:xfrm>
          <a:off x="179512" y="1052736"/>
          <a:ext cx="3744416" cy="1728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4" name="Symbol zastępczy zawartości 13"/>
          <p:cNvGraphicFramePr>
            <a:graphicFrameLocks noGrp="1"/>
          </p:cNvGraphicFramePr>
          <p:nvPr>
            <p:ph idx="1"/>
          </p:nvPr>
        </p:nvGraphicFramePr>
        <p:xfrm>
          <a:off x="107504" y="2780928"/>
          <a:ext cx="4139952" cy="13681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9976"/>
                <a:gridCol w="2069976"/>
              </a:tblGrid>
              <a:tr h="456051">
                <a:tc>
                  <a:txBody>
                    <a:bodyPr/>
                    <a:lstStyle/>
                    <a:p>
                      <a:r>
                        <a:rPr lang="en-AU" sz="1600" b="0" noProof="0" dirty="0" smtClean="0">
                          <a:solidFill>
                            <a:schemeClr val="tx1"/>
                          </a:solidFill>
                        </a:rPr>
                        <a:t>No of Agreements</a:t>
                      </a:r>
                      <a:endParaRPr lang="en-AU" sz="1600" b="0" noProof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noProof="0" dirty="0" smtClean="0">
                          <a:solidFill>
                            <a:schemeClr val="tx1"/>
                          </a:solidFill>
                        </a:rPr>
                        <a:t>4624</a:t>
                      </a:r>
                      <a:endParaRPr lang="en-AU" b="0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56051">
                <a:tc>
                  <a:txBody>
                    <a:bodyPr/>
                    <a:lstStyle/>
                    <a:p>
                      <a:r>
                        <a:rPr lang="en-AU" sz="1600" b="0" noProof="0" dirty="0" smtClean="0">
                          <a:solidFill>
                            <a:schemeClr val="tx1"/>
                          </a:solidFill>
                        </a:rPr>
                        <a:t>JEREMIE  support</a:t>
                      </a:r>
                      <a:endParaRPr lang="en-AU" sz="1600" b="0" noProof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b="0" noProof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pl-PL" b="0" noProof="0" dirty="0" smtClean="0">
                          <a:solidFill>
                            <a:schemeClr val="tx1"/>
                          </a:solidFill>
                        </a:rPr>
                        <a:t>14,5</a:t>
                      </a:r>
                      <a:r>
                        <a:rPr lang="en-AU" b="0" noProof="0" dirty="0" smtClean="0">
                          <a:solidFill>
                            <a:schemeClr val="tx1"/>
                          </a:solidFill>
                        </a:rPr>
                        <a:t>M</a:t>
                      </a:r>
                      <a:endParaRPr lang="en-AU" b="0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56051">
                <a:tc>
                  <a:txBody>
                    <a:bodyPr/>
                    <a:lstStyle/>
                    <a:p>
                      <a:r>
                        <a:rPr lang="en-AU" sz="1600" b="0" noProof="0" dirty="0" smtClean="0">
                          <a:solidFill>
                            <a:schemeClr val="tx1"/>
                          </a:solidFill>
                        </a:rPr>
                        <a:t>Leverage</a:t>
                      </a:r>
                      <a:endParaRPr lang="en-AU" sz="1600" b="0" noProof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b="0" noProof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pl-PL" b="0" noProof="0" dirty="0" smtClean="0">
                          <a:solidFill>
                            <a:schemeClr val="tx1"/>
                          </a:solidFill>
                        </a:rPr>
                        <a:t>73,5</a:t>
                      </a:r>
                      <a:r>
                        <a:rPr lang="en-AU" b="0" noProof="0" dirty="0" smtClean="0">
                          <a:solidFill>
                            <a:schemeClr val="tx1"/>
                          </a:solidFill>
                        </a:rPr>
                        <a:t>M</a:t>
                      </a:r>
                      <a:endParaRPr lang="en-AU" b="0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5" name="pole tekstowe 14"/>
          <p:cNvSpPr txBox="1"/>
          <p:nvPr/>
        </p:nvSpPr>
        <p:spPr>
          <a:xfrm>
            <a:off x="179512" y="4149081"/>
            <a:ext cx="41764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l-PL" sz="1400" dirty="0" smtClean="0">
                <a:latin typeface="+mj-lt"/>
              </a:rPr>
              <a:t> </a:t>
            </a:r>
            <a:r>
              <a:rPr lang="en-AU" sz="1400" dirty="0" smtClean="0">
                <a:latin typeface="+mj-lt"/>
              </a:rPr>
              <a:t>dedicated products for innovation and start-ups</a:t>
            </a:r>
          </a:p>
          <a:p>
            <a:pPr>
              <a:buFont typeface="Arial" pitchFamily="34" charset="0"/>
              <a:buChar char="•"/>
            </a:pPr>
            <a:endParaRPr lang="en-AU" sz="1400" dirty="0" smtClean="0">
              <a:latin typeface="+mj-lt"/>
            </a:endParaRPr>
          </a:p>
          <a:p>
            <a:pPr>
              <a:buFont typeface="Arial" pitchFamily="34" charset="0"/>
              <a:buChar char="•"/>
            </a:pPr>
            <a:r>
              <a:rPr lang="pl-PL" sz="1400" dirty="0" smtClean="0">
                <a:latin typeface="+mj-lt"/>
              </a:rPr>
              <a:t> </a:t>
            </a:r>
            <a:r>
              <a:rPr lang="en-AU" sz="1400" dirty="0" smtClean="0">
                <a:latin typeface="+mj-lt"/>
              </a:rPr>
              <a:t>14 Financial Intermediaries</a:t>
            </a:r>
          </a:p>
          <a:p>
            <a:pPr>
              <a:buFont typeface="Arial" pitchFamily="34" charset="0"/>
              <a:buChar char="•"/>
            </a:pPr>
            <a:endParaRPr lang="en-AU" sz="1400" dirty="0" smtClean="0">
              <a:latin typeface="+mj-lt"/>
            </a:endParaRPr>
          </a:p>
          <a:p>
            <a:pPr>
              <a:buFont typeface="Arial" pitchFamily="34" charset="0"/>
              <a:buChar char="•"/>
            </a:pPr>
            <a:r>
              <a:rPr lang="pl-PL" sz="1400" dirty="0" smtClean="0">
                <a:latin typeface="+mj-lt"/>
              </a:rPr>
              <a:t> </a:t>
            </a:r>
            <a:r>
              <a:rPr lang="en-AU" sz="1400" dirty="0" smtClean="0">
                <a:latin typeface="+mj-lt"/>
              </a:rPr>
              <a:t>27 agreements with </a:t>
            </a:r>
            <a:r>
              <a:rPr lang="pl-PL" sz="1400" dirty="0" smtClean="0">
                <a:latin typeface="+mj-lt"/>
              </a:rPr>
              <a:t>FI</a:t>
            </a:r>
            <a:r>
              <a:rPr lang="en-AU" sz="1400" dirty="0" smtClean="0">
                <a:latin typeface="+mj-lt"/>
              </a:rPr>
              <a:t>s</a:t>
            </a:r>
            <a:endParaRPr lang="pl-PL" sz="1400" dirty="0" smtClean="0">
              <a:latin typeface="+mj-lt"/>
            </a:endParaRPr>
          </a:p>
          <a:p>
            <a:pPr>
              <a:buFont typeface="Arial" pitchFamily="34" charset="0"/>
              <a:buChar char="•"/>
            </a:pPr>
            <a:endParaRPr lang="pl-PL" sz="1400" dirty="0" smtClean="0">
              <a:latin typeface="+mj-lt"/>
            </a:endParaRPr>
          </a:p>
          <a:p>
            <a:pPr>
              <a:buFont typeface="Arial" pitchFamily="34" charset="0"/>
              <a:buChar char="•"/>
            </a:pPr>
            <a:r>
              <a:rPr lang="pl-PL" sz="1400" dirty="0" smtClean="0">
                <a:latin typeface="+mj-lt"/>
              </a:rPr>
              <a:t> </a:t>
            </a:r>
            <a:r>
              <a:rPr lang="en-US" sz="1400" dirty="0" smtClean="0">
                <a:latin typeface="+mj-lt"/>
              </a:rPr>
              <a:t>Current value of assets EUR 134,9M – (initially </a:t>
            </a:r>
            <a:r>
              <a:rPr lang="pl-PL" sz="1400" dirty="0" smtClean="0">
                <a:latin typeface="+mj-lt"/>
              </a:rPr>
              <a:t>    </a:t>
            </a:r>
            <a:r>
              <a:rPr lang="en-US" sz="1400" dirty="0" smtClean="0">
                <a:latin typeface="+mj-lt"/>
              </a:rPr>
              <a:t>EUR 119,2M – 13% increase)</a:t>
            </a:r>
          </a:p>
          <a:p>
            <a:endParaRPr lang="en-GB" sz="1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05325" y="548680"/>
            <a:ext cx="4638675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pole tekstowe 18"/>
          <p:cNvSpPr txBox="1"/>
          <p:nvPr/>
        </p:nvSpPr>
        <p:spPr>
          <a:xfrm>
            <a:off x="5076056" y="5157192"/>
            <a:ext cx="13681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 smtClean="0"/>
              <a:t>counterguarantee</a:t>
            </a:r>
            <a:endParaRPr lang="en-US" sz="900" dirty="0" smtClean="0"/>
          </a:p>
          <a:p>
            <a:r>
              <a:rPr lang="en-US" sz="900" dirty="0" smtClean="0"/>
              <a:t>loan</a:t>
            </a:r>
          </a:p>
          <a:p>
            <a:r>
              <a:rPr lang="en-US" sz="900" dirty="0" smtClean="0"/>
              <a:t>guarantee</a:t>
            </a:r>
            <a:endParaRPr lang="en-US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ytuł 21"/>
          <p:cNvSpPr>
            <a:spLocks noGrp="1"/>
          </p:cNvSpPr>
          <p:nvPr>
            <p:ph type="title"/>
          </p:nvPr>
        </p:nvSpPr>
        <p:spPr>
          <a:xfrm>
            <a:off x="179512" y="273050"/>
            <a:ext cx="2160240" cy="1355750"/>
          </a:xfrm>
        </p:spPr>
        <p:txBody>
          <a:bodyPr anchor="ctr"/>
          <a:lstStyle/>
          <a:p>
            <a:pPr algn="ctr"/>
            <a:r>
              <a:rPr lang="pl-PL" sz="2800" dirty="0" smtClean="0"/>
              <a:t>JEREMIE – PROJECTS</a:t>
            </a:r>
            <a:endParaRPr lang="pl-PL" sz="2800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DA123-9A23-418B-A754-D41E8748928E}" type="datetime1">
              <a:rPr lang="pl-PL" smtClean="0"/>
              <a:pPr/>
              <a:t>2013-09-05</a:t>
            </a:fld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0B102-25D7-48A1-8768-7F9C21AF5ACF}" type="slidenum">
              <a:rPr lang="pl-PL" smtClean="0"/>
              <a:pPr/>
              <a:t>9</a:t>
            </a:fld>
            <a:endParaRPr lang="pl-PL"/>
          </a:p>
        </p:txBody>
      </p:sp>
      <p:sp>
        <p:nvSpPr>
          <p:cNvPr id="9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27088" y="6381750"/>
            <a:ext cx="2808287" cy="331788"/>
          </a:xfrm>
        </p:spPr>
        <p:txBody>
          <a:bodyPr/>
          <a:lstStyle/>
          <a:p>
            <a:pPr algn="ctr"/>
            <a:r>
              <a:rPr lang="en-US" dirty="0" smtClean="0"/>
              <a:t>Marshal Office of the </a:t>
            </a:r>
            <a:r>
              <a:rPr lang="en-US" dirty="0" err="1" smtClean="0"/>
              <a:t>Wielkopolska</a:t>
            </a:r>
            <a:r>
              <a:rPr lang="en-US" dirty="0" smtClean="0"/>
              <a:t> Region</a:t>
            </a:r>
            <a:endParaRPr lang="en-US" dirty="0"/>
          </a:p>
        </p:txBody>
      </p:sp>
      <p:graphicFrame>
        <p:nvGraphicFramePr>
          <p:cNvPr id="10" name="Symbol zastępczy zawartości 9"/>
          <p:cNvGraphicFramePr>
            <a:graphicFrameLocks noGrp="1"/>
          </p:cNvGraphicFramePr>
          <p:nvPr>
            <p:ph idx="1"/>
          </p:nvPr>
        </p:nvGraphicFramePr>
        <p:xfrm>
          <a:off x="179512" y="4149080"/>
          <a:ext cx="8435851" cy="20167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4048" y="116632"/>
            <a:ext cx="4019292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15816" y="188640"/>
            <a:ext cx="1800199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1520" y="1412776"/>
            <a:ext cx="2520280" cy="2522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pole tekstowe 11"/>
          <p:cNvSpPr txBox="1"/>
          <p:nvPr/>
        </p:nvSpPr>
        <p:spPr>
          <a:xfrm>
            <a:off x="2843808" y="3717032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3</a:t>
            </a:r>
            <a:endParaRPr lang="pl-PL" dirty="0"/>
          </a:p>
        </p:txBody>
      </p:sp>
      <p:sp>
        <p:nvSpPr>
          <p:cNvPr id="14" name="pole tekstowe 13"/>
          <p:cNvSpPr txBox="1"/>
          <p:nvPr/>
        </p:nvSpPr>
        <p:spPr>
          <a:xfrm>
            <a:off x="3563888" y="213285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2</a:t>
            </a:r>
            <a:endParaRPr lang="pl-PL" dirty="0"/>
          </a:p>
        </p:txBody>
      </p:sp>
      <p:sp>
        <p:nvSpPr>
          <p:cNvPr id="15" name="pole tekstowe 14"/>
          <p:cNvSpPr txBox="1"/>
          <p:nvPr/>
        </p:nvSpPr>
        <p:spPr>
          <a:xfrm>
            <a:off x="4499992" y="342900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1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ojekt domyślny">
  <a:themeElements>
    <a:clrScheme name="Projekt domyślny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ojekt domyślny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l-PL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l-PL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Projekt domyśln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10169</TotalTime>
  <Words>869</Words>
  <Application>Microsoft Office PowerPoint</Application>
  <PresentationFormat>Pokaz na ekranie (4:3)</PresentationFormat>
  <Paragraphs>153</Paragraphs>
  <Slides>12</Slides>
  <Notes>1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13" baseType="lpstr">
      <vt:lpstr>Projekt domyślny</vt:lpstr>
      <vt:lpstr>Slajd 1</vt:lpstr>
      <vt:lpstr>Wielkopolska Regional Operational Programme  2007 - 2013</vt:lpstr>
      <vt:lpstr>JESSICA – PROJECTS*</vt:lpstr>
      <vt:lpstr>JESSICA PROJECTS - Cultural Centre in Koźmin Wielkopolski </vt:lpstr>
      <vt:lpstr>JESSICA  PROJECTS - office building in Poznań </vt:lpstr>
      <vt:lpstr>JESSICA – PROJECTS Business Incubator in Poznań</vt:lpstr>
      <vt:lpstr>JESSICA – the implementation progress*</vt:lpstr>
      <vt:lpstr>JEREMIE projects*</vt:lpstr>
      <vt:lpstr>JEREMIE – PROJECTS</vt:lpstr>
      <vt:lpstr>JEREMIE</vt:lpstr>
      <vt:lpstr>Advantages of FI vs. Grants</vt:lpstr>
      <vt:lpstr>Slajd 12</vt:lpstr>
    </vt:vector>
  </TitlesOfParts>
  <Company>UMWW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natalia.iwinska</dc:creator>
  <cp:lastModifiedBy>Your User Name</cp:lastModifiedBy>
  <cp:revision>321</cp:revision>
  <dcterms:created xsi:type="dcterms:W3CDTF">2010-08-25T06:50:38Z</dcterms:created>
  <dcterms:modified xsi:type="dcterms:W3CDTF">2013-09-05T16:03:10Z</dcterms:modified>
</cp:coreProperties>
</file>